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89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87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1" r:id="rId29"/>
    <p:sldId id="285" r:id="rId30"/>
    <p:sldId id="286" r:id="rId31"/>
    <p:sldId id="288" r:id="rId32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33" autoAdjust="0"/>
    <p:restoredTop sz="86431" autoAdjust="0"/>
  </p:normalViewPr>
  <p:slideViewPr>
    <p:cSldViewPr snapToGrid="0">
      <p:cViewPr varScale="1">
        <p:scale>
          <a:sx n="98" d="100"/>
          <a:sy n="98" d="100"/>
        </p:scale>
        <p:origin x="1338" y="84"/>
      </p:cViewPr>
      <p:guideLst/>
    </p:cSldViewPr>
  </p:slideViewPr>
  <p:outlineViewPr>
    <p:cViewPr>
      <p:scale>
        <a:sx n="33" d="100"/>
        <a:sy n="33" d="100"/>
      </p:scale>
      <p:origin x="0" y="-73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94B95-D50F-456D-8841-EA6117D63EBA}" type="datetimeFigureOut">
              <a:rPr lang="bg-BG" smtClean="0"/>
              <a:t>22.8.2026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86D57-1BE8-4FAF-B3EF-32860E767EA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5561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86D57-1BE8-4FAF-B3EF-32860E767EA2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490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86D57-1BE8-4FAF-B3EF-32860E767EA2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303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0-HD-BTM.png">
            <a:extLst>
              <a:ext uri="{FF2B5EF4-FFF2-40B4-BE49-F238E27FC236}">
                <a16:creationId xmlns:a16="http://schemas.microsoft.com/office/drawing/2014/main" id="{B5F7070C-D7A1-48A1-BB30-A69F4867A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D76B10B-22C1-4837-93DD-D698498B60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8925" y="4314825"/>
            <a:ext cx="2911475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006A7-C207-4B33-93CB-9B0545E31830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705CD7-4E40-4754-A2C2-85B529539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0" y="4324350"/>
            <a:ext cx="640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4D9B75D-966D-4DF2-8D3E-ECBD4DD8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143033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DDDFC4-1692-4034-856B-1D8F3F95B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0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A03F9-92B7-45BD-A416-21A3E1C9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4688B-B851-4339-BFEA-D350E286ACB2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630ED-5ABE-4612-8F87-19CAA744B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BF570-1106-4DD5-A467-F16E61AE5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FA547-FA54-48A0-A6BC-10F604522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5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0-HD-BTM.png">
            <a:extLst>
              <a:ext uri="{FF2B5EF4-FFF2-40B4-BE49-F238E27FC236}">
                <a16:creationId xmlns:a16="http://schemas.microsoft.com/office/drawing/2014/main" id="{761CCB2D-4468-48A6-8126-E8FD8822F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702809-9EF3-4774-805A-B4398B695C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3484A2C3-580F-4EF2-8CBB-3A4FC2FB1882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868955-4562-4BD4-ACDD-169C97C44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3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F3C3248-506F-4EF7-875B-141BA06A2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C1B1B-38C3-4F07-B978-8BD592A59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9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EA099D-0C23-40E5-939A-5C82B9B04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5AB6-1C6F-4175-852C-DA649AC6E786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D79B496-061E-4AFA-A1ED-9F34A61E0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6854AF-3A41-453A-94F3-44687BA26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E9B55-5650-4397-8B76-A55DBBD96B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0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364437-58FA-4C2D-8D0D-E2842C911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861B-37C2-41C8-AA07-2B298A2C0214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145BA29-B8FC-4257-ADEB-DA9A1455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D59D486-47A7-4FAB-913C-CEA26B3FC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486AD-DC2F-472F-A7C9-6CA12A2184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72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9964F4F-36D7-42A0-A5E5-089EC3A69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B8E5DE-2D12-4950-B5B0-5E9E94FFF94A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1FAFE1F-A274-444F-B5EE-0ADAC2F78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3519281-52CA-43E1-8D4F-73F3CFBF2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E8D7B-9D14-4728-81D9-69585ED3B1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9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E5AFFDD-1D10-4A26-9124-726ABBDAA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D7CC0-578B-47FA-932A-0CE505EF37BB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A5CC0B-63BB-404E-AC38-5520C5555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A7C7AEB-273C-45BF-A795-E750D346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A74A6-0112-466E-B916-E001B31C0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3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FA8637-95EE-48C3-AF12-E918D2FE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CD17D-EC0E-4768-963C-61F0F2B323D5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1D2E7C-90FD-49FF-BCB2-68FD3BA1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BAC8C2-2D49-4C86-B927-196B1B071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ED919-0634-4C63-A2B1-A22E989FE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8D4A5B0-DB72-49DB-9CA6-648288F5A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5DD3A-4F10-49ED-A4EA-F14ED41375C8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E8B84EF-6A7E-4DEF-AD46-F7A402AB2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8959F0-D613-4638-BB7C-3AD517DA4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8B04D-C9B9-4192-9933-DDAB8C130D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3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95B0274-2972-4770-A958-B7E7E0F1C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F78A4-69E9-4D3B-AE85-1F799607C5B8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814BCE-6840-4CA6-9EC7-073DCB58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695C79-E915-4C83-9C5E-8120DA98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AA52-3E6D-4D15-BE3A-2F70F319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49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>
            <a:extLst>
              <a:ext uri="{FF2B5EF4-FFF2-40B4-BE49-F238E27FC236}">
                <a16:creationId xmlns:a16="http://schemas.microsoft.com/office/drawing/2014/main" id="{8A478DB5-656F-4D5C-94BA-DC5A0BE27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BF6CB39-A2F4-4E0E-90E9-167559A639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5B281AF-6F79-4AC3-AD96-DF0793453583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1033570-34B9-4C96-9CF2-F332A22B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582D7C5-9D2E-4EB4-B9EB-AB73B3C8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86BE6-DCFF-41A7-BF7A-FF7BABCE1F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0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 descr="C0-HD-BTM.png">
            <a:extLst>
              <a:ext uri="{FF2B5EF4-FFF2-40B4-BE49-F238E27FC236}">
                <a16:creationId xmlns:a16="http://schemas.microsoft.com/office/drawing/2014/main" id="{3119C1F3-3719-4218-A63C-06095956B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A2579BAA-CB88-4C69-856B-B51C0687838C}"/>
              </a:ext>
            </a:extLst>
          </p:cNvPr>
          <p:cNvSpPr txBox="1"/>
          <p:nvPr/>
        </p:nvSpPr>
        <p:spPr>
          <a:xfrm>
            <a:off x="476250" y="93345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9E43FDB-0693-4EE3-BA1C-A4567DFD1358}"/>
              </a:ext>
            </a:extLst>
          </p:cNvPr>
          <p:cNvSpPr txBox="1"/>
          <p:nvPr/>
        </p:nvSpPr>
        <p:spPr>
          <a:xfrm>
            <a:off x="10983913" y="27019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AFCFEC04-2870-4114-9F3B-DBF42B4D147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98F4D24-23B9-4A21-97CD-445DABE62A98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B8E7F79-2F54-4FE8-A732-7966C5CD44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67481BDA-9899-4F8D-820F-1562AB507D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EE3DB-C5FA-44AB-831D-B14E9CE81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8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0-HD-BTM.png">
            <a:extLst>
              <a:ext uri="{FF2B5EF4-FFF2-40B4-BE49-F238E27FC236}">
                <a16:creationId xmlns:a16="http://schemas.microsoft.com/office/drawing/2014/main" id="{C009A867-AB87-4CF9-ABF1-DA459B39D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E66CE9C-AD48-46E8-A818-DBA36FC36D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09FFA51-2087-44EC-B617-48EEAB0EF2AE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EC77ED88-B932-4D29-9297-7F1FE269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AD1A802-09A2-46C4-B55B-B7372E54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15938-2A17-4E0B-B984-E29FEBF74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5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D3B3773-5AD0-4AB3-BFE6-B7C99FB37F2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5DDCE-FAFF-4B39-BA34-05D0DB4C9890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CDD7DFC-E9DF-4C85-B577-E12A3C900C8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57FEABB-203F-46AA-954E-E1338C46D90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55ADE-E2DA-418F-B8C3-BC67F52DE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2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 noProof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1871FF5-39B6-4A2D-86FE-D1D7113BE5B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2C862-5FBC-43C1-8214-F29426F575D7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0CE1124-32DD-471B-ADD7-BBFCEDEAD1B6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440F628-F08A-4551-9F77-ED75F202861A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E27ED-1F36-4472-ABFD-5553533D56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56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9B7BB-0FFF-4860-8C30-B3FF5F816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45EED-27F6-4836-BC0D-F2D96EC46954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52AD6-7413-455C-95C2-7DBC54CF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2252D-18D0-4C15-B802-81591271D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E059B-3DC4-4BA4-A8AC-F97B294300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0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>
            <a:extLst>
              <a:ext uri="{FF2B5EF4-FFF2-40B4-BE49-F238E27FC236}">
                <a16:creationId xmlns:a16="http://schemas.microsoft.com/office/drawing/2014/main" id="{BC2D08C8-EA48-4F48-ADFE-D3A03ACEE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DC1540B-1D1B-4F15-815E-BF39E465A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2196E9C-DC56-49EF-B2B0-0858CD3193CE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E5B1FA-DE0A-44BE-B790-BBD8734D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C16A46-2B1B-479B-8820-9BA81236A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097D9-E906-4E28-AA45-7FFE798F94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>
            <a:extLst>
              <a:ext uri="{FF2B5EF4-FFF2-40B4-BE49-F238E27FC236}">
                <a16:creationId xmlns:a16="http://schemas.microsoft.com/office/drawing/2014/main" id="{26133593-63A6-456C-B24F-7C93EB4C0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8B7A4E-54D2-46F2-BF3E-23A60524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3588"/>
            <a:ext cx="8610600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CE6AF2E0-95DA-45A9-AF21-2192398D72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93925"/>
            <a:ext cx="10820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/>
              <a:t>Редактиране на стиловете на текста в образеца</a:t>
            </a:r>
          </a:p>
          <a:p>
            <a:pPr lvl="1"/>
            <a:r>
              <a:rPr lang="bg-BG" altLang="bg-BG"/>
              <a:t>Второ ниво</a:t>
            </a:r>
          </a:p>
          <a:p>
            <a:pPr lvl="2"/>
            <a:r>
              <a:rPr lang="bg-BG" altLang="bg-BG"/>
              <a:t>Трето ниво</a:t>
            </a:r>
          </a:p>
          <a:p>
            <a:pPr lvl="3"/>
            <a:r>
              <a:rPr lang="bg-BG" altLang="bg-BG"/>
              <a:t>Четвърто ниво</a:t>
            </a:r>
          </a:p>
          <a:p>
            <a:pPr lvl="4"/>
            <a:r>
              <a:rPr lang="bg-BG" altLang="bg-BG"/>
              <a:t>Пето ниво</a:t>
            </a:r>
            <a:endParaRPr lang="en-US" alt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EEFEF4-C22F-4B08-97CC-6A63A35912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594725" y="6356350"/>
            <a:ext cx="291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39177F8-1626-47A1-85F7-DC832F883254}" type="datetimeFigureOut">
              <a:rPr lang="en-US"/>
              <a:pPr>
                <a:defRPr/>
              </a:pPr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EF488-6E93-4AE3-9571-2E31D49F6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0A0F5-A326-4C97-B7BE-636BB057F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C9EC5A-E317-40A4-9991-D43A24A05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698" r:id="rId2"/>
    <p:sldLayoutId id="2147483710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11" r:id="rId11"/>
    <p:sldLayoutId id="2147483712" r:id="rId12"/>
    <p:sldLayoutId id="2147483713" r:id="rId13"/>
    <p:sldLayoutId id="2147483706" r:id="rId14"/>
    <p:sldLayoutId id="2147483707" r:id="rId15"/>
    <p:sldLayoutId id="2147483708" r:id="rId16"/>
    <p:sldLayoutId id="2147483714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g.wikipedia.org/wiki/%D0%A5%D0%B8%D0%BF-%D1%85%D0%BE%D0%BF" TargetMode="External"/><Relationship Id="rId13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hyperlink" Target="https://bg.wikipedia.org/wiki/20_%D0%B2%D0%B5%D0%BA" TargetMode="External"/><Relationship Id="rId12" Type="http://schemas.openxmlformats.org/officeDocument/2006/relationships/hyperlink" Target="https://bg.wikipedia.org/wiki/%D0%A3%D0%BB%D0%B8%D1%87%D0%BD%D0%BE_%D0%B8%D0%B7%D0%BA%D1%83%D1%81%D1%82%D0%B2%D0%BE" TargetMode="External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4.jpeg"/><Relationship Id="rId11" Type="http://schemas.openxmlformats.org/officeDocument/2006/relationships/hyperlink" Target="https://bg.wikipedia.org/wiki/%D0%91%D0%B0%D0%BD%D0%BA%D1%81%D0%B8" TargetMode="External"/><Relationship Id="rId5" Type="http://schemas.openxmlformats.org/officeDocument/2006/relationships/notesSlide" Target="../notesSlides/notesSlide1.xml"/><Relationship Id="rId10" Type="http://schemas.openxmlformats.org/officeDocument/2006/relationships/hyperlink" Target="https://bg.wikipedia.org/wiki/%D0%A1%D1%83%D0%B1%D0%BA%D1%83%D0%BB%D1%82%D1%83%D1%80%D0%B0" TargetMode="External"/><Relationship Id="rId4" Type="http://schemas.openxmlformats.org/officeDocument/2006/relationships/slideLayout" Target="../slideLayouts/slideLayout2.xml"/><Relationship Id="rId9" Type="http://schemas.openxmlformats.org/officeDocument/2006/relationships/hyperlink" Target="https://bg.wikipedia.org/wiki/%D0%A0%D0%B0%D0%B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en.wikipedia.org/wiki/Vandalis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en.wikipedia.org/wiki/Gladiator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en.wikipedia.org/wiki/Kilroy_was_here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oster" TargetMode="External"/><Relationship Id="rId2" Type="http://schemas.openxmlformats.org/officeDocument/2006/relationships/hyperlink" Target="https://en.wikipedia.org/wiki/May_1968_in_France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en.wikipedia.org/wiki/Stenci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Lord_of_the_Rings" TargetMode="External"/><Relationship Id="rId2" Type="http://schemas.openxmlformats.org/officeDocument/2006/relationships/hyperlink" Target="https://en.wikipedia.org/wiki/Missing_Foundatio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DONDI" TargetMode="External"/><Relationship Id="rId3" Type="http://schemas.openxmlformats.org/officeDocument/2006/relationships/hyperlink" Target="https://en.wikipedia.org/wiki/Wild_Style" TargetMode="External"/><Relationship Id="rId7" Type="http://schemas.openxmlformats.org/officeDocument/2006/relationships/hyperlink" Target="https://en.wikipedia.org/wiki/Music_video" TargetMode="External"/><Relationship Id="rId2" Type="http://schemas.openxmlformats.org/officeDocument/2006/relationships/hyperlink" Target="https://en.wikipedia.org/wiki/Fab_Five_Fredd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Planet_Rock_(song)" TargetMode="External"/><Relationship Id="rId5" Type="http://schemas.openxmlformats.org/officeDocument/2006/relationships/hyperlink" Target="https://en.wikipedia.org/wiki/The_Message_(Grandmaster_Flash_and_the_Furious_Five_song)" TargetMode="External"/><Relationship Id="rId10" Type="http://schemas.openxmlformats.org/officeDocument/2006/relationships/hyperlink" Target="https://en.wikipedia.org/wiki/Orion_Pictures" TargetMode="External"/><Relationship Id="rId4" Type="http://schemas.openxmlformats.org/officeDocument/2006/relationships/hyperlink" Target="https://en.wikipedia.org/wiki/Style_Wars" TargetMode="External"/><Relationship Id="rId9" Type="http://schemas.openxmlformats.org/officeDocument/2006/relationships/hyperlink" Target="https://en.wikipedia.org/wiki/Beat_Street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hyperlink" Target="https://en.wikipedia.org/wiki/Linu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en.wikipedia.org/wiki/Penguin" TargetMode="External"/><Relationship Id="rId5" Type="http://schemas.openxmlformats.org/officeDocument/2006/relationships/hyperlink" Target="https://en.wikipedia.org/wiki/IBM" TargetMode="Externa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ario" TargetMode="External"/><Relationship Id="rId3" Type="http://schemas.openxmlformats.org/officeDocument/2006/relationships/hyperlink" Target="https://en.wikipedia.org/wiki/Jet_Set_Radio" TargetMode="External"/><Relationship Id="rId7" Type="http://schemas.openxmlformats.org/officeDocument/2006/relationships/hyperlink" Target="https://en.wikipedia.org/wiki/Super_Mario_Sunshine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n.wikipedia.org/wiki/Klark_Kent" TargetMode="External"/><Relationship Id="rId11" Type="http://schemas.openxmlformats.org/officeDocument/2006/relationships/hyperlink" Target="https://en.wikipedia.org/wiki/Richard_M._Daley" TargetMode="External"/><Relationship Id="rId5" Type="http://schemas.openxmlformats.org/officeDocument/2006/relationships/hyperlink" Target="https://en.wikipedia.org/wiki/PlayStation_2" TargetMode="External"/><Relationship Id="rId10" Type="http://schemas.openxmlformats.org/officeDocument/2006/relationships/hyperlink" Target="https://en.wikipedia.org/wiki/Rudy_Giuliani" TargetMode="External"/><Relationship Id="rId4" Type="http://schemas.openxmlformats.org/officeDocument/2006/relationships/hyperlink" Target="https://en.wikipedia.org/wiki/Graffiti_Kingdom" TargetMode="External"/><Relationship Id="rId9" Type="http://schemas.openxmlformats.org/officeDocument/2006/relationships/hyperlink" Target="https://en.wikipedia.org/wiki/Bowser_Jr.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Half-Life_(video_game)" TargetMode="External"/><Relationship Id="rId13" Type="http://schemas.openxmlformats.org/officeDocument/2006/relationships/hyperlink" Target="https://en.wikipedia.org/wiki/The_World_Ends_with_You" TargetMode="External"/><Relationship Id="rId3" Type="http://schemas.openxmlformats.org/officeDocument/2006/relationships/hyperlink" Target="https://en.wikipedia.org/wiki/Half-Life_(series)" TargetMode="External"/><Relationship Id="rId7" Type="http://schemas.openxmlformats.org/officeDocument/2006/relationships/hyperlink" Target="https://en.wikipedia.org/wiki/Counter-Strike_(video_game)" TargetMode="External"/><Relationship Id="rId12" Type="http://schemas.openxmlformats.org/officeDocument/2006/relationships/hyperlink" Target="https://en.wikipedia.org/wiki/Samurai_Champloo:_Sidetracked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n.wikipedia.org/wiki/Grand_Theft_Auto:_San_Andreas" TargetMode="External"/><Relationship Id="rId11" Type="http://schemas.openxmlformats.org/officeDocument/2006/relationships/hyperlink" Target="https://en.wikipedia.org/wiki/NetHack" TargetMode="External"/><Relationship Id="rId5" Type="http://schemas.openxmlformats.org/officeDocument/2006/relationships/hyperlink" Target="https://en.wikipedia.org/wiki/The_Urbz:_Sims_in_the_City" TargetMode="External"/><Relationship Id="rId15" Type="http://schemas.openxmlformats.org/officeDocument/2006/relationships/hyperlink" Target="https://en.wikipedia.org/wiki/Yahoo!_Graffiti" TargetMode="External"/><Relationship Id="rId10" Type="http://schemas.openxmlformats.org/officeDocument/2006/relationships/hyperlink" Target="https://en.wikipedia.org/wiki/Double_Dragon_(series)#Double_Dragon_3:_The_Rosetta_Stone" TargetMode="External"/><Relationship Id="rId4" Type="http://schemas.openxmlformats.org/officeDocument/2006/relationships/hyperlink" Target="https://en.wikipedia.org/wiki/Tony_Hawk's_(series)" TargetMode="External"/><Relationship Id="rId9" Type="http://schemas.openxmlformats.org/officeDocument/2006/relationships/hyperlink" Target="https://en.wikipedia.org/wiki/The_Darkness_(video_game)" TargetMode="External"/><Relationship Id="rId14" Type="http://schemas.openxmlformats.org/officeDocument/2006/relationships/hyperlink" Target="https://en.wikipedia.org/wiki/The_Warriors_(video_game)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ef_Aerosol" TargetMode="External"/><Relationship Id="rId2" Type="http://schemas.openxmlformats.org/officeDocument/2006/relationships/hyperlink" Target="https://en.wikipedia.org/wiki/Blek_le_Rat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hyperlink" Target="https://en.wikipedia.org/wiki/Melbourn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enry_Chalfant" TargetMode="External"/><Relationship Id="rId7" Type="http://schemas.openxmlformats.org/officeDocument/2006/relationships/image" Target="../media/image20.jpeg"/><Relationship Id="rId2" Type="http://schemas.openxmlformats.org/officeDocument/2006/relationships/hyperlink" Target="https://en.wikipedia.org/wiki/Marc_Eck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123Klan" TargetMode="External"/><Relationship Id="rId5" Type="http://schemas.openxmlformats.org/officeDocument/2006/relationships/hyperlink" Target="https://en.wikipedia.org/wiki/Subway_Art" TargetMode="External"/><Relationship Id="rId4" Type="http://schemas.openxmlformats.org/officeDocument/2006/relationships/hyperlink" Target="https://en.wikipedia.org/wiki/Style_Wars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uala_Lumpur" TargetMode="External"/><Relationship Id="rId2" Type="http://schemas.openxmlformats.org/officeDocument/2006/relationships/hyperlink" Target="https://en.wikipedia.org/wiki/Southeast_Asia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14D7B3E-881C-4A22-9250-6B240C31A6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/>
              <a:t>ГРАФИТИ АРТ</a:t>
            </a:r>
            <a:endParaRPr lang="bg-BG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FF42F80-9DB1-466F-BA43-607AF20088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dirty="0"/>
              <a:t>ИЗКУСТВОТО НА СТЕННОТО ПИСАНЕ И РИСУВАНЕ</a:t>
            </a:r>
          </a:p>
          <a:p>
            <a:r>
              <a:rPr lang="bg-BG" dirty="0"/>
              <a:t>Сергей Герджиков</a:t>
            </a:r>
          </a:p>
        </p:txBody>
      </p:sp>
      <p:pic>
        <p:nvPicPr>
          <p:cNvPr id="7" name="Pink Floyd - Another Brick In The Wall (complete) (1)">
            <a:hlinkClick r:id="" action="ppaction://media"/>
            <a:extLst>
              <a:ext uri="{FF2B5EF4-FFF2-40B4-BE49-F238E27FC236}">
                <a16:creationId xmlns:a16="http://schemas.microsoft.com/office/drawing/2014/main" id="{07558DA8-A99C-46CE-8257-6DF809E22DE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250" out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225799"/>
            <a:ext cx="487363" cy="4460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050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0">
        <p159:morph option="byObjec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999" objId="4"/>
        <p14:playEvt time="1999" objId="7"/>
        <p14:stopEvt time="4995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09C46F4-EF19-4577-B84E-7551D4E9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5675" y="195263"/>
            <a:ext cx="7740650" cy="8334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4400" dirty="0"/>
              <a:t>ГРАФИТИ АРТ</a:t>
            </a:r>
          </a:p>
        </p:txBody>
      </p:sp>
      <p:pic>
        <p:nvPicPr>
          <p:cNvPr id="8195" name="Контейнер за съдържание 4">
            <a:extLst>
              <a:ext uri="{FF2B5EF4-FFF2-40B4-BE49-F238E27FC236}">
                <a16:creationId xmlns:a16="http://schemas.microsoft.com/office/drawing/2014/main" id="{E8331500-6BEC-4161-B804-A04F2DE06C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9188" y="1699619"/>
            <a:ext cx="5707062" cy="4643438"/>
          </a:xfr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F66D284A-A56F-4AA8-B9FE-F91088915C58}"/>
              </a:ext>
            </a:extLst>
          </p:cNvPr>
          <p:cNvSpPr/>
          <p:nvPr/>
        </p:nvSpPr>
        <p:spPr>
          <a:xfrm>
            <a:off x="207390" y="866182"/>
            <a:ext cx="5991798" cy="603101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285750" indent="-285750"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ГРАФИТО (ед. ч. графит, </a:t>
            </a:r>
            <a:r>
              <a:rPr lang="bg-BG" altLang="bg-BG" dirty="0" err="1">
                <a:ea typeface="Calibri" panose="020F0502020204030204" pitchFamily="34" charset="0"/>
                <a:cs typeface="Times New Roman" panose="02020603050405020304" pitchFamily="18" charset="0"/>
              </a:rPr>
              <a:t>графито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bg-BG" alt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bg-BG" altLang="bg-BG" sz="1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graffiare</a:t>
            </a:r>
            <a:r>
              <a:rPr lang="bg-BG" altLang="bg-BG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bg-BG" altLang="bg-BG" sz="16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ит</a:t>
            </a:r>
            <a:r>
              <a:rPr lang="bg-BG" altLang="bg-BG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bg-BG" altLang="bg-BG" sz="1600" dirty="0"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bg-BG" altLang="bg-BG" sz="1600" i="1" dirty="0">
                <a:ea typeface="Calibri" panose="020F0502020204030204" pitchFamily="34" charset="0"/>
                <a:cs typeface="Times New Roman" panose="02020603050405020304" pitchFamily="18" charset="0"/>
              </a:rPr>
              <a:t>надрасквам</a:t>
            </a:r>
            <a:r>
              <a:rPr lang="bg-BG" altLang="bg-BG" sz="1600" dirty="0">
                <a:ea typeface="Calibri" panose="020F0502020204030204" pitchFamily="34" charset="0"/>
                <a:cs typeface="Times New Roman" panose="02020603050405020304" pitchFamily="18" charset="0"/>
              </a:rPr>
              <a:t>, набраздявам), 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са </a:t>
            </a:r>
            <a:r>
              <a:rPr lang="bg-BG" alt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надписи и рисунки на стени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, метро станции, подлези, паметници и други места, изпълнени обикновено със спрейове.</a:t>
            </a:r>
          </a:p>
          <a:p>
            <a:pPr marL="285750" indent="-285750"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В широк смисъл графити са </a:t>
            </a:r>
            <a:r>
              <a:rPr lang="bg-BG" alt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всякакви надписи и рисунки на стени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: от пещерните рисунки на палеолитните хора през древните изображения в Помпей (без фреските) до съвременните образи и текстове на Запад и на Изток.</a:t>
            </a:r>
          </a:p>
          <a:p>
            <a:pPr marL="285750" indent="-285750" eaLnBrk="1" hangingPunct="1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В тесен смисъл графитите се появяват през 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  <a:hlinkClick r:id="rId7" tooltip="20 век"/>
              </a:rPr>
              <a:t>20 век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, заедно с </a:t>
            </a:r>
            <a:r>
              <a:rPr lang="bg-BG" altLang="bg-BG" b="1" dirty="0">
                <a:ea typeface="Calibri" panose="020F0502020204030204" pitchFamily="34" charset="0"/>
                <a:cs typeface="Times New Roman" panose="02020603050405020304" pitchFamily="18" charset="0"/>
                <a:hlinkClick r:id="rId8" tooltip="Хип-хоп"/>
              </a:rPr>
              <a:t>хип-хоп</a:t>
            </a:r>
            <a:r>
              <a:rPr lang="bg-BG" altLang="bg-BG" b="1" dirty="0">
                <a:ea typeface="Calibri" panose="020F0502020204030204" pitchFamily="34" charset="0"/>
                <a:cs typeface="Times New Roman" panose="02020603050405020304" pitchFamily="18" charset="0"/>
              </a:rPr>
              <a:t> и </a:t>
            </a:r>
            <a:r>
              <a:rPr lang="bg-BG" altLang="bg-BG" b="1" dirty="0">
                <a:ea typeface="Calibri" panose="020F0502020204030204" pitchFamily="34" charset="0"/>
                <a:cs typeface="Times New Roman" panose="02020603050405020304" pitchFamily="18" charset="0"/>
                <a:hlinkClick r:id="rId9" tooltip="Рап"/>
              </a:rPr>
              <a:t>рап</a:t>
            </a:r>
            <a:r>
              <a:rPr lang="bg-BG" altLang="bg-BG" b="1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bg-BG" altLang="bg-BG" b="1" dirty="0">
                <a:ea typeface="Calibri" panose="020F0502020204030204" pitchFamily="34" charset="0"/>
                <a:cs typeface="Times New Roman" panose="02020603050405020304" pitchFamily="18" charset="0"/>
                <a:hlinkClick r:id="rId10" tooltip="Субкултура"/>
              </a:rPr>
              <a:t>субкултурата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, като с влиянието на художници като </a:t>
            </a:r>
            <a:r>
              <a:rPr lang="bg-BG" altLang="bg-BG" dirty="0" err="1">
                <a:ea typeface="Calibri" panose="020F0502020204030204" pitchFamily="34" charset="0"/>
                <a:cs typeface="Times New Roman" panose="02020603050405020304" pitchFamily="18" charset="0"/>
                <a:hlinkClick r:id="rId11" tooltip="Банкси"/>
              </a:rPr>
              <a:t>Банкси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 някои от тях достигат статута на 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  <a:hlinkClick r:id="rId12" tooltip="Улично изкуство"/>
              </a:rPr>
              <a:t>изкуство</a:t>
            </a:r>
            <a:r>
              <a:rPr lang="bg-BG" altLang="bg-BG" dirty="0">
                <a:ea typeface="Calibri" panose="020F0502020204030204" pitchFamily="34" charset="0"/>
                <a:cs typeface="Times New Roman" panose="02020603050405020304" pitchFamily="18" charset="0"/>
              </a:rPr>
              <a:t>. Използвали са се за начин на общуване между бандите. Днес графитите се срещат навсякъде, дори върху високи сгради.</a:t>
            </a: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endParaRPr lang="bg-BG" altLang="bg-B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nk Floyd - Another Brick In The Wall (complete) (1).mp3">
            <a:hlinkClick r:id="" action="ppaction://media"/>
            <a:extLst>
              <a:ext uri="{FF2B5EF4-FFF2-40B4-BE49-F238E27FC236}">
                <a16:creationId xmlns:a16="http://schemas.microsoft.com/office/drawing/2014/main" id="{50EDACE2-0A37-463B-AF48-0026DFC88728}"/>
              </a:ext>
            </a:extLst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0" y="645795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000"/>
    </mc:Choice>
    <mc:Fallback xmlns="">
      <p:transition advTm="1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mute="1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авоъгълник 5">
            <a:extLst>
              <a:ext uri="{FF2B5EF4-FFF2-40B4-BE49-F238E27FC236}">
                <a16:creationId xmlns:a16="http://schemas.microsoft.com/office/drawing/2014/main" id="{FA079ECF-0683-4561-B894-735D77E7A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419100"/>
            <a:ext cx="4527550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285750" indent="-285750"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bg-BG" sz="1800" dirty="0"/>
              <a:t>Днес боите (особено спрейовете) и маркерите са най-често използваните материали за графити. В много страни маркирането или боядисването на имот без разрешение от собственика се счита за нарушение и </a:t>
            </a:r>
            <a:r>
              <a:rPr lang="bg-BG" altLang="bg-BG" sz="1800" dirty="0">
                <a:hlinkClick r:id="rId2" tooltip="вандализъм"/>
              </a:rPr>
              <a:t>вандализъм</a:t>
            </a:r>
            <a:r>
              <a:rPr lang="bg-BG" altLang="bg-BG" sz="1800" dirty="0"/>
              <a:t>, което е наказуемо.</a:t>
            </a:r>
          </a:p>
          <a:p>
            <a:pPr marL="285750" indent="-285750"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bg-BG" sz="1800" dirty="0"/>
              <a:t>Графитите могат да изразяват социални и политически послания. </a:t>
            </a:r>
          </a:p>
          <a:p>
            <a:pPr marL="285750" indent="-285750" eaLnBrk="1" hangingPunct="1">
              <a:lnSpc>
                <a:spcPct val="100000"/>
              </a:lnSpc>
              <a:spcBef>
                <a:spcPct val="0"/>
              </a:spcBef>
            </a:pPr>
            <a:r>
              <a:rPr lang="bg-BG" altLang="bg-BG" sz="1800" dirty="0"/>
              <a:t>Противоречията около графитите, продължават да създават несъгласие между граждани, кметства и автори, които искат да покажат работата си на обществени места. Това е бързо развиваща се форма на изкуство, която понякога е обект на обществена закрила.</a:t>
            </a:r>
          </a:p>
        </p:txBody>
      </p:sp>
      <p:pic>
        <p:nvPicPr>
          <p:cNvPr id="9219" name="Контейнер за съдържание 7">
            <a:extLst>
              <a:ext uri="{FF2B5EF4-FFF2-40B4-BE49-F238E27FC236}">
                <a16:creationId xmlns:a16="http://schemas.microsoft.com/office/drawing/2014/main" id="{716E63AE-2820-4A2B-A92B-91FC9758EE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3300" y="954088"/>
            <a:ext cx="7153275" cy="4024312"/>
          </a:xfrm>
        </p:spPr>
      </p:pic>
      <p:sp>
        <p:nvSpPr>
          <p:cNvPr id="9220" name="Текстово поле 10">
            <a:extLst>
              <a:ext uri="{FF2B5EF4-FFF2-40B4-BE49-F238E27FC236}">
                <a16:creationId xmlns:a16="http://schemas.microsoft.com/office/drawing/2014/main" id="{6AC2FD73-396F-4E62-BA34-C76730610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413375"/>
            <a:ext cx="5338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Графити на метростанция в САЩ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0"/>
    </mc:Choice>
    <mc:Fallback xmlns="">
      <p:transition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авоъгълник 5">
            <a:extLst>
              <a:ext uri="{FF2B5EF4-FFF2-40B4-BE49-F238E27FC236}">
                <a16:creationId xmlns:a16="http://schemas.microsoft.com/office/drawing/2014/main" id="{3A6D8B2A-4843-44D9-994B-864E7F1CE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0" y="419100"/>
            <a:ext cx="4527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.</a:t>
            </a:r>
          </a:p>
        </p:txBody>
      </p:sp>
      <p:sp>
        <p:nvSpPr>
          <p:cNvPr id="10243" name="Текстово поле 10">
            <a:extLst>
              <a:ext uri="{FF2B5EF4-FFF2-40B4-BE49-F238E27FC236}">
                <a16:creationId xmlns:a16="http://schemas.microsoft.com/office/drawing/2014/main" id="{7C84537B-5BE6-4FED-A5EF-C119A4A2E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4075" y="6099175"/>
            <a:ext cx="70929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600"/>
              <a:t>Рисунка на бик от пещерата Алтамира, преди ок. 35 000 г.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6A194B7-8A59-4B16-A947-CADDE7B5E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3494088" cy="45386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Стенна праисторическа живопис </a:t>
            </a: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е намерена в пещери и на скали: в Африка, Азия, Европа.</a:t>
            </a: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Европа</a:t>
            </a: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 рисунки са намерени в няколко пещери във Франция: Ласко и </a:t>
            </a:r>
            <a:r>
              <a:rPr lang="bg-BG" dirty="0" err="1">
                <a:ea typeface="Calibri" panose="020F0502020204030204" pitchFamily="34" charset="0"/>
                <a:cs typeface="Times New Roman" panose="02020603050405020304" pitchFamily="18" charset="0"/>
              </a:rPr>
              <a:t>Шове</a:t>
            </a: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, в Испания: Алтамира, в България: </a:t>
            </a:r>
            <a:r>
              <a:rPr lang="bg-BG" dirty="0" err="1">
                <a:ea typeface="Calibri" panose="020F0502020204030204" pitchFamily="34" charset="0"/>
                <a:cs typeface="Times New Roman" panose="02020603050405020304" pitchFamily="18" charset="0"/>
              </a:rPr>
              <a:t>Магурата</a:t>
            </a:r>
            <a:endParaRPr lang="bg-B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defRPr/>
            </a:pP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bg-BG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Древен Египет </a:t>
            </a:r>
            <a:r>
              <a:rPr lang="bg-BG" dirty="0">
                <a:ea typeface="Calibri" panose="020F0502020204030204" pitchFamily="34" charset="0"/>
                <a:cs typeface="Times New Roman" panose="02020603050405020304" pitchFamily="18" charset="0"/>
              </a:rPr>
              <a:t>по стени на храмове са изобразявали и описвали делата на фараоните. В гробниците са рисували сцени от живота на погребаните.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10245" name="Картина 6">
            <a:extLst>
              <a:ext uri="{FF2B5EF4-FFF2-40B4-BE49-F238E27FC236}">
                <a16:creationId xmlns:a16="http://schemas.microsoft.com/office/drawing/2014/main" id="{0FB54D85-8F13-49B9-AFAA-6902951F4A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1371600"/>
            <a:ext cx="6696075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Текстово поле 8">
            <a:extLst>
              <a:ext uri="{FF2B5EF4-FFF2-40B4-BE49-F238E27FC236}">
                <a16:creationId xmlns:a16="http://schemas.microsoft.com/office/drawing/2014/main" id="{26FC98B0-F502-4C6A-859B-D18BE6075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652463"/>
            <a:ext cx="6619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2000" b="1"/>
              <a:t>МАЛКО ПРЕДИСТОРИЯ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00"/>
    </mc:Choice>
    <mc:Fallback xmlns="">
      <p:transition advTm="8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EB18E5F-4837-48BC-90D4-07BC4C76D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95" y="210418"/>
            <a:ext cx="6873875" cy="6207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Древност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1E18C36-301E-4928-8918-B15C3BCBF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899" y="1068605"/>
            <a:ext cx="5511800" cy="5380038"/>
          </a:xfrm>
        </p:spPr>
        <p:txBody>
          <a:bodyPr rtlCol="0">
            <a:normAutofit lnSpcReduction="10000"/>
          </a:bodyPr>
          <a:lstStyle/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dirty="0"/>
              <a:t>В Древен Рим и на изток (</a:t>
            </a:r>
            <a:r>
              <a:rPr lang="bg-BG" dirty="0" err="1"/>
              <a:t>Ефес</a:t>
            </a:r>
            <a:r>
              <a:rPr lang="bg-BG" dirty="0"/>
              <a:t>) стенни изображения са използвани за </a:t>
            </a:r>
            <a:r>
              <a:rPr lang="bg-BG" dirty="0">
                <a:solidFill>
                  <a:schemeClr val="accent1"/>
                </a:solidFill>
              </a:rPr>
              <a:t>любовни послания</a:t>
            </a:r>
            <a:r>
              <a:rPr lang="bg-BG" dirty="0"/>
              <a:t>. Много такива образи има в Помпей, Южна Италия. В Римската империя са писали по стени политически лозунги, заклинания.</a:t>
            </a:r>
            <a:br>
              <a:rPr lang="bg-BG" dirty="0"/>
            </a:br>
            <a:r>
              <a:rPr lang="bg-BG" dirty="0">
                <a:solidFill>
                  <a:schemeClr val="accent1"/>
                </a:solidFill>
              </a:rPr>
              <a:t>„Който обича, отива в ада. Искам да пречупя ребрата на Венера. Ако тя може да разбива сърцето ми, защо аз да не мога да я ударя по главата?“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dirty="0"/>
              <a:t>В цитаделата от 5 век в </a:t>
            </a:r>
            <a:r>
              <a:rPr lang="bg-BG" dirty="0" err="1"/>
              <a:t>Сигирия</a:t>
            </a:r>
            <a:r>
              <a:rPr lang="bg-BG" dirty="0"/>
              <a:t>, Шри Ланка, са оставени над 1800 графита за 12 столетия. </a:t>
            </a:r>
            <a:br>
              <a:rPr lang="bg-BG" dirty="0"/>
            </a:br>
            <a:r>
              <a:rPr lang="bg-BG" dirty="0"/>
              <a:t>Темите варират: любов, сатира, проклятия, остроумия и оплаквания. Много от тях демонстрират високо ниво на грамотност и дълбоко оценяване на изкуството и поезията.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     Древна любовна поема: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i="1" dirty="0">
                <a:solidFill>
                  <a:schemeClr val="accent1"/>
                </a:solidFill>
              </a:rPr>
              <a:t>Мокър от студени капки роса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ароматни с парфюм от цветята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довеяни с нежния бриз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жасмин и водна лилия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танц в пролетно слънце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странични погледи на знатни мъже и жени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ме пронизват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пленен съм от едно момиче </a:t>
            </a:r>
            <a:br>
              <a:rPr lang="bg-BG" i="1" dirty="0">
                <a:solidFill>
                  <a:schemeClr val="accent1"/>
                </a:solidFill>
              </a:rPr>
            </a:br>
            <a:r>
              <a:rPr lang="bg-BG" i="1" dirty="0">
                <a:solidFill>
                  <a:schemeClr val="accent1"/>
                </a:solidFill>
              </a:rPr>
              <a:t>сред стотици, които съм виждал.</a:t>
            </a:r>
            <a:endParaRPr lang="bg-BG" dirty="0">
              <a:solidFill>
                <a:schemeClr val="accent1"/>
              </a:solidFill>
            </a:endParaRPr>
          </a:p>
        </p:txBody>
      </p:sp>
      <p:sp>
        <p:nvSpPr>
          <p:cNvPr id="11269" name="Текстово поле 10">
            <a:extLst>
              <a:ext uri="{FF2B5EF4-FFF2-40B4-BE49-F238E27FC236}">
                <a16:creationId xmlns:a16="http://schemas.microsoft.com/office/drawing/2014/main" id="{B1ADEE4F-195E-44CE-B9D4-1812F28E7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1300" y="5876707"/>
            <a:ext cx="4914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Стенопис от Помпей, </a:t>
            </a:r>
            <a:r>
              <a:rPr lang="en-US" altLang="bg-BG" sz="1800" dirty="0"/>
              <a:t>I </a:t>
            </a:r>
            <a:r>
              <a:rPr lang="bg-BG" altLang="bg-BG" sz="1800" dirty="0"/>
              <a:t>в.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(</a:t>
            </a:r>
            <a:r>
              <a:rPr lang="it-IT" altLang="bg-BG" sz="1800" dirty="0"/>
              <a:t>Casa</a:t>
            </a:r>
            <a:r>
              <a:rPr lang="bg-BG" altLang="bg-BG" sz="1800" dirty="0"/>
              <a:t> </a:t>
            </a:r>
            <a:r>
              <a:rPr lang="it-IT" altLang="bg-BG" sz="1800" dirty="0"/>
              <a:t>del</a:t>
            </a:r>
            <a:r>
              <a:rPr lang="bg-BG" altLang="bg-BG" sz="1800" dirty="0"/>
              <a:t> </a:t>
            </a:r>
            <a:r>
              <a:rPr lang="it-IT" altLang="bg-BG" sz="1800" dirty="0"/>
              <a:t>Centenario</a:t>
            </a:r>
            <a:r>
              <a:rPr lang="bg-BG" altLang="bg-BG" sz="1800" dirty="0"/>
              <a:t>)</a:t>
            </a:r>
          </a:p>
        </p:txBody>
      </p:sp>
      <p:pic>
        <p:nvPicPr>
          <p:cNvPr id="11" name="Контейнер за картина 10">
            <a:extLst>
              <a:ext uri="{FF2B5EF4-FFF2-40B4-BE49-F238E27FC236}">
                <a16:creationId xmlns:a16="http://schemas.microsoft.com/office/drawing/2014/main" id="{22D9966A-2759-40D9-9850-053CC89FE26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701" r="6701"/>
          <a:stretch>
            <a:fillRect/>
          </a:stretch>
        </p:blipFill>
        <p:spPr>
          <a:xfrm>
            <a:off x="5854699" y="409357"/>
            <a:ext cx="5994400" cy="54673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Текстов контейнер 3">
            <a:extLst>
              <a:ext uri="{FF2B5EF4-FFF2-40B4-BE49-F238E27FC236}">
                <a16:creationId xmlns:a16="http://schemas.microsoft.com/office/drawing/2014/main" id="{8E708475-8196-4B0B-A218-14E6ECCC3FF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49813" y="695325"/>
            <a:ext cx="6872287" cy="5903437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sz="1800" dirty="0"/>
              <a:t>Историческите графити са допринесли за разбирането за начина на живот и езиците на миналите култури. Грешките в правописа и граматиката в тези графити показват степента на грамотност в римско време и произношението на говоримия латински. В </a:t>
            </a:r>
            <a:r>
              <a:rPr lang="bg-BG" altLang="bg-BG" sz="1800" dirty="0">
                <a:solidFill>
                  <a:schemeClr val="accent1"/>
                </a:solidFill>
                <a:hlinkClick r:id="rId2" tooltip="гладиатор"/>
              </a:rPr>
              <a:t>гладиаторска</a:t>
            </a:r>
            <a:r>
              <a:rPr lang="bg-BG" altLang="bg-BG" sz="1800" dirty="0"/>
              <a:t> школа са надраскани графити, оставени от гладиатори: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sz="1800" b="1" dirty="0"/>
              <a:t>„Траките-бойци карат момичетата да въздишат.“</a:t>
            </a:r>
            <a:endParaRPr lang="bg-BG" altLang="bg-BG" sz="1800" dirty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sz="1800" dirty="0"/>
              <a:t>На стена на кръчма от Помпей от 1 в. клиент се оплаква:</a:t>
            </a:r>
          </a:p>
          <a:p>
            <a:pPr eaLnBrk="1" hangingPunct="1"/>
            <a:r>
              <a:rPr lang="bg-BG" altLang="bg-BG" sz="1800" i="1" dirty="0">
                <a:solidFill>
                  <a:srgbClr val="C00000"/>
                </a:solidFill>
              </a:rPr>
              <a:t>	</a:t>
            </a:r>
            <a:r>
              <a:rPr lang="bg-BG" altLang="bg-BG" sz="1800" i="1" dirty="0">
                <a:solidFill>
                  <a:schemeClr val="accent1"/>
                </a:solidFill>
              </a:rPr>
              <a:t>Кръчмарю, защо мамиш хората?</a:t>
            </a:r>
            <a:endParaRPr lang="bg-BG" altLang="bg-BG" sz="1800" dirty="0">
              <a:solidFill>
                <a:schemeClr val="accent1"/>
              </a:solidFill>
            </a:endParaRPr>
          </a:p>
          <a:p>
            <a:pPr eaLnBrk="1" hangingPunct="1"/>
            <a:r>
              <a:rPr lang="bg-BG" altLang="bg-BG" sz="1800" i="1" dirty="0">
                <a:solidFill>
                  <a:schemeClr val="accent1"/>
                </a:solidFill>
              </a:rPr>
              <a:t>	Боговете да те унищожат!</a:t>
            </a:r>
            <a:endParaRPr lang="bg-BG" altLang="bg-BG" sz="1800" dirty="0">
              <a:solidFill>
                <a:schemeClr val="accent1"/>
              </a:solidFill>
            </a:endParaRPr>
          </a:p>
          <a:p>
            <a:pPr eaLnBrk="1" hangingPunct="1"/>
            <a:r>
              <a:rPr lang="bg-BG" altLang="bg-BG" sz="1800" i="1" dirty="0">
                <a:solidFill>
                  <a:schemeClr val="accent1"/>
                </a:solidFill>
              </a:rPr>
              <a:t>	</a:t>
            </a:r>
            <a:r>
              <a:rPr lang="bg-BG" altLang="bg-BG" sz="1800" i="1" dirty="0" err="1">
                <a:solidFill>
                  <a:schemeClr val="accent1"/>
                </a:solidFill>
              </a:rPr>
              <a:t>Ти</a:t>
            </a:r>
            <a:r>
              <a:rPr lang="bg-BG" altLang="bg-BG" sz="1800" i="1" dirty="0">
                <a:solidFill>
                  <a:schemeClr val="accent1"/>
                </a:solidFill>
              </a:rPr>
              <a:t> пиеш неразредено вино, </a:t>
            </a:r>
            <a:endParaRPr lang="bg-BG" altLang="bg-BG" sz="1800" dirty="0">
              <a:solidFill>
                <a:schemeClr val="accent1"/>
              </a:solidFill>
            </a:endParaRPr>
          </a:p>
          <a:p>
            <a:pPr eaLnBrk="1" hangingPunct="1"/>
            <a:r>
              <a:rPr lang="bg-BG" altLang="bg-BG" sz="1800" i="1" dirty="0">
                <a:solidFill>
                  <a:schemeClr val="accent1"/>
                </a:solidFill>
              </a:rPr>
              <a:t>	а даваш на клиентите си разредено с вода!</a:t>
            </a:r>
            <a:endParaRPr lang="bg-BG" altLang="bg-BG" sz="1800" dirty="0">
              <a:solidFill>
                <a:schemeClr val="accent1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sz="1800" dirty="0"/>
              <a:t>В Америка преди завладяването в Тикал, Гватемала, град на маите, са останали стенни рисунки и надписи. Графитите с руни на викингите оцеляват в Рим и Ирландия.</a:t>
            </a:r>
          </a:p>
          <a:p>
            <a:pPr eaLnBrk="1" hangingPunct="1"/>
            <a:endParaRPr lang="bg-BG" altLang="bg-BG" dirty="0"/>
          </a:p>
        </p:txBody>
      </p:sp>
      <p:pic>
        <p:nvPicPr>
          <p:cNvPr id="7" name="Контейнер за картина 6">
            <a:extLst>
              <a:ext uri="{FF2B5EF4-FFF2-40B4-BE49-F238E27FC236}">
                <a16:creationId xmlns:a16="http://schemas.microsoft.com/office/drawing/2014/main" id="{E32D4D0D-3236-4E35-B1C2-4E39233787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322" r="2322"/>
          <a:stretch>
            <a:fillRect/>
          </a:stretch>
        </p:blipFill>
        <p:spPr>
          <a:xfrm>
            <a:off x="593889" y="695325"/>
            <a:ext cx="4044786" cy="5467350"/>
          </a:xfr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64259E2A-5615-492D-9A1B-59FCC9373E1F}"/>
              </a:ext>
            </a:extLst>
          </p:cNvPr>
          <p:cNvSpPr txBox="1"/>
          <p:nvPr/>
        </p:nvSpPr>
        <p:spPr>
          <a:xfrm>
            <a:off x="348792" y="6229430"/>
            <a:ext cx="5476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/>
              <a:t>Гладиатори: стенно изображение от </a:t>
            </a:r>
            <a:r>
              <a:rPr lang="bg-BG" dirty="0" err="1"/>
              <a:t>Боргезе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advClick="0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62ECA62-BDA7-40C1-B1D7-9B2CDECD1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163" y="639763"/>
            <a:ext cx="6873875" cy="5524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„Аз бях тук!“</a:t>
            </a:r>
          </a:p>
        </p:txBody>
      </p:sp>
      <p:pic>
        <p:nvPicPr>
          <p:cNvPr id="13315" name="Контейнер за картина 5">
            <a:extLst>
              <a:ext uri="{FF2B5EF4-FFF2-40B4-BE49-F238E27FC236}">
                <a16:creationId xmlns:a16="http://schemas.microsoft.com/office/drawing/2014/main" id="{F692D5BD-54E9-45E5-B505-C6604CAF60A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7" r="18657"/>
          <a:stretch>
            <a:fillRect/>
          </a:stretch>
        </p:blipFill>
        <p:spPr>
          <a:xfrm>
            <a:off x="5413375" y="750888"/>
            <a:ext cx="6092825" cy="5467350"/>
          </a:xfrm>
        </p:spPr>
      </p:pic>
      <p:sp>
        <p:nvSpPr>
          <p:cNvPr id="13316" name="Текстов контейнер 3">
            <a:extLst>
              <a:ext uri="{FF2B5EF4-FFF2-40B4-BE49-F238E27FC236}">
                <a16:creationId xmlns:a16="http://schemas.microsoft.com/office/drawing/2014/main" id="{281991E9-246D-425D-BAFD-1FB72CABCE7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379538"/>
            <a:ext cx="4727575" cy="4838700"/>
          </a:xfrm>
        </p:spPr>
        <p:txBody>
          <a:bodyPr/>
          <a:lstStyle/>
          <a:p>
            <a:pPr eaLnBrk="1" hangingPunct="1"/>
            <a:r>
              <a:rPr lang="bg-BG" altLang="bg-BG" dirty="0"/>
              <a:t>Такива надписи се срещат навсякъде на места, посещавани от пътешественици и поклонници.</a:t>
            </a:r>
          </a:p>
          <a:p>
            <a:pPr eaLnBrk="1" hangingPunct="1"/>
            <a:r>
              <a:rPr lang="bg-BG" altLang="bg-BG" b="1" dirty="0"/>
              <a:t>Животът на хората и тяхната грамотност (неграмотност) се разкриват в графити</a:t>
            </a:r>
            <a:r>
              <a:rPr lang="en-US" altLang="bg-BG" b="1" dirty="0"/>
              <a:t>.</a:t>
            </a:r>
            <a:endParaRPr lang="bg-BG" altLang="bg-BG" b="1" dirty="0"/>
          </a:p>
          <a:p>
            <a:pPr eaLnBrk="1" hangingPunct="1"/>
            <a:endParaRPr lang="bg-BG" altLang="bg-BG" dirty="0"/>
          </a:p>
          <a:p>
            <a:pPr eaLnBrk="1" hangingPunct="1"/>
            <a:r>
              <a:rPr lang="bg-BG" altLang="bg-BG" dirty="0"/>
              <a:t>В Йерусалим, на Божи гроб, на дървената порта, един наш сънародник е оставил името си:</a:t>
            </a:r>
          </a:p>
          <a:p>
            <a:pPr eaLnBrk="1" hangingPunct="1"/>
            <a:r>
              <a:rPr lang="bg-BG" altLang="bg-BG" sz="3600" dirty="0"/>
              <a:t>Нетко (Недко) от Копривщица, 1854</a:t>
            </a:r>
          </a:p>
          <a:p>
            <a:pPr eaLnBrk="1" hangingPunct="1"/>
            <a:endParaRPr lang="bg-BG" alt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AFD55B6-8493-4FAB-A940-C896950D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75" y="247650"/>
            <a:ext cx="10821988" cy="8191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 от втората световна война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6FC47265-1DF9-4F83-91AB-2B0A11988F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5516563"/>
            <a:ext cx="10820400" cy="949325"/>
          </a:xfrm>
        </p:spPr>
        <p:txBody>
          <a:bodyPr rtlCol="0">
            <a:normAutofit fontScale="92500" lnSpcReduction="1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Много надписи и образи са останали от Втората световна война.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b="1" i="1" dirty="0"/>
              <a:t>„За последен път искам да оставя името си тук“</a:t>
            </a:r>
            <a:endParaRPr lang="bg-BG" b="1" dirty="0"/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b="1" dirty="0">
                <a:hlinkClick r:id="rId2" tooltip="Килрой беше тук"/>
              </a:rPr>
              <a:t>„</a:t>
            </a:r>
            <a:r>
              <a:rPr lang="bg-BG" b="1" dirty="0" err="1">
                <a:hlinkClick r:id="rId2" tooltip="Килрой беше тук"/>
              </a:rPr>
              <a:t>Kilroy</a:t>
            </a:r>
            <a:r>
              <a:rPr lang="bg-BG" b="1" dirty="0">
                <a:hlinkClick r:id="rId2" tooltip="Килрой беше тук"/>
              </a:rPr>
              <a:t> </a:t>
            </a:r>
            <a:r>
              <a:rPr lang="bg-BG" b="1" dirty="0" err="1">
                <a:hlinkClick r:id="rId2" tooltip="Килрой беше тук"/>
              </a:rPr>
              <a:t>was</a:t>
            </a:r>
            <a:r>
              <a:rPr lang="bg-BG" b="1" dirty="0">
                <a:hlinkClick r:id="rId2" tooltip="Килрой беше тук"/>
              </a:rPr>
              <a:t> </a:t>
            </a:r>
            <a:r>
              <a:rPr lang="bg-BG" b="1" dirty="0" err="1">
                <a:hlinkClick r:id="rId2" tooltip="Килрой беше тук"/>
              </a:rPr>
              <a:t>here</a:t>
            </a:r>
            <a:r>
              <a:rPr lang="bg-BG" b="1" dirty="0"/>
              <a:t> (</a:t>
            </a:r>
            <a:r>
              <a:rPr lang="bg-BG" b="1" dirty="0" err="1"/>
              <a:t>Килрой</a:t>
            </a:r>
            <a:r>
              <a:rPr lang="bg-BG" b="1" dirty="0"/>
              <a:t> беше тук)“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14340" name="Контейнер за картина 9">
            <a:extLst>
              <a:ext uri="{FF2B5EF4-FFF2-40B4-BE49-F238E27FC236}">
                <a16:creationId xmlns:a16="http://schemas.microsoft.com/office/drawing/2014/main" id="{704D9255-6069-4F02-AC43-0AC99477D98A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3" b="20053"/>
          <a:stretch>
            <a:fillRect/>
          </a:stretch>
        </p:blipFill>
        <p:spPr>
          <a:xfrm>
            <a:off x="681038" y="1066800"/>
            <a:ext cx="10821987" cy="43211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978DDE6-84EF-4FA6-A0D6-868CB6128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4063"/>
            <a:ext cx="10820400" cy="7239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Европа – протести от 60-те</a:t>
            </a:r>
          </a:p>
        </p:txBody>
      </p:sp>
      <p:sp>
        <p:nvSpPr>
          <p:cNvPr id="15363" name="Текстов контейнер 2">
            <a:extLst>
              <a:ext uri="{FF2B5EF4-FFF2-40B4-BE49-F238E27FC236}">
                <a16:creationId xmlns:a16="http://schemas.microsoft.com/office/drawing/2014/main" id="{C96528E6-A787-4F21-8B03-6AD884B56C4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84225" y="1600200"/>
            <a:ext cx="10371138" cy="5029200"/>
          </a:xfrm>
        </p:spPr>
        <p:txBody>
          <a:bodyPr/>
          <a:lstStyle/>
          <a:p>
            <a:pPr eaLnBrk="1" hangingPunct="1"/>
            <a:r>
              <a:rPr lang="bg-BG" altLang="bg-BG" sz="1800" dirty="0"/>
              <a:t>След войната в западните градове започват да се появяват политически графити-лозунги.</a:t>
            </a:r>
          </a:p>
          <a:p>
            <a:pPr eaLnBrk="1" hangingPunct="1"/>
            <a:r>
              <a:rPr lang="bg-BG" altLang="bg-BG" sz="1800" dirty="0"/>
              <a:t>Студентските протести и общата стачка от </a:t>
            </a:r>
            <a:r>
              <a:rPr lang="bg-BG" altLang="bg-BG" sz="1800" dirty="0">
                <a:hlinkClick r:id="rId2" tooltip="Май 1968 г. във Франция"/>
              </a:rPr>
              <a:t>май 1968 г.</a:t>
            </a:r>
            <a:r>
              <a:rPr lang="bg-BG" altLang="bg-BG" sz="1800" dirty="0"/>
              <a:t> впечатлили Париж с революционни, анархистични и социалистически лозунги като </a:t>
            </a:r>
            <a:r>
              <a:rPr lang="bg-BG" altLang="bg-BG" sz="1800" i="1" dirty="0" err="1"/>
              <a:t>L'ennui</a:t>
            </a:r>
            <a:r>
              <a:rPr lang="bg-BG" altLang="bg-BG" sz="1800" i="1" dirty="0"/>
              <a:t> </a:t>
            </a:r>
            <a:r>
              <a:rPr lang="bg-BG" altLang="bg-BG" sz="1800" i="1" dirty="0" err="1"/>
              <a:t>est</a:t>
            </a:r>
            <a:r>
              <a:rPr lang="bg-BG" altLang="bg-BG" sz="1800" i="1" dirty="0"/>
              <a:t> </a:t>
            </a:r>
            <a:r>
              <a:rPr lang="bg-BG" altLang="bg-BG" sz="1800" i="1" dirty="0" err="1"/>
              <a:t>contre-révolutionnaire</a:t>
            </a:r>
            <a:r>
              <a:rPr lang="bg-BG" altLang="bg-BG" sz="1800" dirty="0"/>
              <a:t> ("скуката е контрареволюционна"), изразена в боядисани графити,  </a:t>
            </a:r>
            <a:r>
              <a:rPr lang="bg-BG" altLang="bg-BG" sz="1800" dirty="0">
                <a:hlinkClick r:id="rId3" tooltip="Постер"/>
              </a:rPr>
              <a:t>плакати</a:t>
            </a:r>
            <a:r>
              <a:rPr lang="bg-BG" altLang="bg-BG" sz="1800" dirty="0"/>
              <a:t> и </a:t>
            </a:r>
            <a:r>
              <a:rPr lang="bg-BG" altLang="bg-BG" sz="1800" dirty="0">
                <a:hlinkClick r:id="rId4" tooltip="шаблон"/>
              </a:rPr>
              <a:t>шаблони</a:t>
            </a:r>
            <a:r>
              <a:rPr lang="bg-BG" altLang="bg-BG" sz="1800" dirty="0"/>
              <a:t>. По това време в САЩ други политически фрази (като например "</a:t>
            </a:r>
            <a:r>
              <a:rPr lang="bg-BG" altLang="bg-BG" sz="1800" dirty="0" err="1"/>
              <a:t>Free</a:t>
            </a:r>
            <a:r>
              <a:rPr lang="bg-BG" altLang="bg-BG" sz="1800" dirty="0"/>
              <a:t> </a:t>
            </a:r>
            <a:r>
              <a:rPr lang="bg-BG" altLang="bg-BG" sz="1800" dirty="0" err="1"/>
              <a:t>Huey</a:t>
            </a:r>
            <a:r>
              <a:rPr lang="bg-BG" altLang="bg-BG" sz="1800" dirty="0"/>
              <a:t>" (Освободете </a:t>
            </a:r>
            <a:r>
              <a:rPr lang="bg-BG" altLang="bg-BG" sz="1800" dirty="0" err="1"/>
              <a:t>Хюй</a:t>
            </a:r>
            <a:r>
              <a:rPr lang="bg-BG" altLang="bg-BG" sz="1800" dirty="0"/>
              <a:t>) стават популярни. Популярен графит от 70-те беше легендата "Премахни </a:t>
            </a:r>
            <a:r>
              <a:rPr lang="bg-BG" altLang="bg-BG" sz="1800" dirty="0" err="1"/>
              <a:t>Никсън</a:t>
            </a:r>
            <a:r>
              <a:rPr lang="bg-BG" altLang="bg-BG" sz="1800" dirty="0"/>
              <a:t>, преди да те нарани", изразявайки враждебността на младежта към американския президент заради войната във Виетнам.</a:t>
            </a:r>
          </a:p>
          <a:p>
            <a:pPr eaLnBrk="1" hangingPunct="1"/>
            <a:r>
              <a:rPr lang="bg-BG" altLang="bg-BG" sz="1800" dirty="0"/>
              <a:t>С появата на спрейовете графитите стават масови на Запад. По време на социализма в България почти няма графити – авторите им се издирват и пращат в лагери.</a:t>
            </a:r>
          </a:p>
          <a:p>
            <a:pPr eaLnBrk="1" hangingPunct="1"/>
            <a:endParaRPr lang="bg-BG" alt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978DDE6-84EF-4FA6-A0D6-868CB6128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54063"/>
            <a:ext cx="10820400" cy="7239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 от </a:t>
            </a:r>
            <a:r>
              <a:rPr lang="bg-BG" dirty="0" err="1"/>
              <a:t>париж</a:t>
            </a:r>
            <a:r>
              <a:rPr lang="bg-BG" dirty="0"/>
              <a:t> 1968</a:t>
            </a:r>
          </a:p>
        </p:txBody>
      </p:sp>
      <p:sp>
        <p:nvSpPr>
          <p:cNvPr id="16387" name="Текстов контейнер 2">
            <a:extLst>
              <a:ext uri="{FF2B5EF4-FFF2-40B4-BE49-F238E27FC236}">
                <a16:creationId xmlns:a16="http://schemas.microsoft.com/office/drawing/2014/main" id="{E77C7E6D-2EF2-4527-8A1A-1308718A4C5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079500" y="1600200"/>
            <a:ext cx="10075863" cy="4959350"/>
          </a:xfrm>
        </p:spPr>
        <p:txBody>
          <a:bodyPr/>
          <a:lstStyle/>
          <a:p>
            <a:pPr eaLnBrk="1" hangingPunct="1"/>
            <a:endParaRPr lang="bg-BG" altLang="bg-BG"/>
          </a:p>
        </p:txBody>
      </p:sp>
      <p:pic>
        <p:nvPicPr>
          <p:cNvPr id="16388" name="Картина 4">
            <a:extLst>
              <a:ext uri="{FF2B5EF4-FFF2-40B4-BE49-F238E27FC236}">
                <a16:creationId xmlns:a16="http://schemas.microsoft.com/office/drawing/2014/main" id="{F6750B59-AD46-46EA-A5B0-0D1912838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670050"/>
            <a:ext cx="97790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A03B0AD-D620-4C55-9FA5-EC81DA24B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238" y="420688"/>
            <a:ext cx="8610600" cy="787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Рок графити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CC2C0D3-A239-4F9B-8442-BFFDFEB1B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09663"/>
            <a:ext cx="5707063" cy="532765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 Рок-графитите са голяма субкултура.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Известно </a:t>
            </a:r>
            <a:r>
              <a:rPr lang="bg-BG" dirty="0" err="1"/>
              <a:t>графито</a:t>
            </a:r>
            <a:r>
              <a:rPr lang="bg-BG" dirty="0"/>
              <a:t> от 20 век е надписът от Лондон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b="1" dirty="0"/>
              <a:t>	</a:t>
            </a:r>
            <a:r>
              <a:rPr lang="en-US" b="1" dirty="0"/>
              <a:t>CLAPTON IS GOD </a:t>
            </a:r>
            <a:r>
              <a:rPr lang="bg-BG" b="1" dirty="0"/>
              <a:t>(КЛЕПТЪН Е БОГ)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/>
              <a:t>    за китариста Ерик </a:t>
            </a:r>
            <a:r>
              <a:rPr lang="bg-BG" dirty="0" err="1"/>
              <a:t>Клептън</a:t>
            </a:r>
            <a:r>
              <a:rPr lang="bg-BG" dirty="0"/>
              <a:t>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/>
              <a:t>   Фразата е написана от негов фен на стената до станция на метро през есента на 1967 г. Графитът е хванат на снимка с куче до стената.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Движението Пънк-рок е свързано с много графити за и против пънка.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В края на осемдесетте години на миналия век обърнатата чаша с мартини, знак на пънк групата </a:t>
            </a:r>
            <a:r>
              <a:rPr lang="bg-BG" dirty="0" err="1">
                <a:hlinkClick r:id="rId2" tooltip="Липсващата фондация"/>
              </a:rPr>
              <a:t>Missing</a:t>
            </a:r>
            <a:r>
              <a:rPr lang="bg-BG" dirty="0">
                <a:hlinkClick r:id="rId2" tooltip="Липсващата фондация"/>
              </a:rPr>
              <a:t> </a:t>
            </a:r>
            <a:r>
              <a:rPr lang="bg-BG" dirty="0" err="1">
                <a:hlinkClick r:id="rId2" tooltip="Липсващата фондация"/>
              </a:rPr>
              <a:t>Foundation</a:t>
            </a:r>
            <a:r>
              <a:rPr lang="bg-BG" dirty="0">
                <a:hlinkClick r:id="rId2" tooltip="Липсващата фондация"/>
              </a:rPr>
              <a:t>,</a:t>
            </a:r>
            <a:r>
              <a:rPr lang="bg-BG" dirty="0"/>
              <a:t> беше най-известно </a:t>
            </a:r>
            <a:r>
              <a:rPr lang="bg-BG" dirty="0" err="1"/>
              <a:t>графито</a:t>
            </a:r>
            <a:r>
              <a:rPr lang="bg-BG" dirty="0"/>
              <a:t> в Манхатън и е копирано от пънк фенове в САЩ и Западна Германия.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По подобен начин е прославяна легендата "</a:t>
            </a:r>
            <a:r>
              <a:rPr lang="bg-BG" dirty="0" err="1"/>
              <a:t>Frodo</a:t>
            </a:r>
            <a:r>
              <a:rPr lang="bg-BG" dirty="0"/>
              <a:t> </a:t>
            </a:r>
            <a:r>
              <a:rPr lang="bg-BG" dirty="0" err="1"/>
              <a:t>Lives</a:t>
            </a:r>
            <a:r>
              <a:rPr lang="bg-BG" dirty="0"/>
              <a:t>", отнасяща се до главния герой на</a:t>
            </a:r>
            <a:r>
              <a:rPr lang="bg-BG"/>
              <a:t> </a:t>
            </a:r>
            <a:r>
              <a:rPr lang="bg-BG" i="1">
                <a:hlinkClick r:id="rId3" tooltip="Властелинът на пръстените"/>
              </a:rPr>
              <a:t>Властелинът </a:t>
            </a:r>
            <a:r>
              <a:rPr lang="bg-BG" i="1" dirty="0">
                <a:hlinkClick r:id="rId3" tooltip="Властелинът на пръстените"/>
              </a:rPr>
              <a:t>на пръстените</a:t>
            </a:r>
            <a:r>
              <a:rPr lang="bg-BG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17412" name="Картина 4">
            <a:extLst>
              <a:ext uri="{FF2B5EF4-FFF2-40B4-BE49-F238E27FC236}">
                <a16:creationId xmlns:a16="http://schemas.microsoft.com/office/drawing/2014/main" id="{3CC4BCA7-3BCA-476B-86C2-1C07B40F9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1208088"/>
            <a:ext cx="4919662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Текстово поле 5">
            <a:extLst>
              <a:ext uri="{FF2B5EF4-FFF2-40B4-BE49-F238E27FC236}">
                <a16:creationId xmlns:a16="http://schemas.microsoft.com/office/drawing/2014/main" id="{F67BF321-935B-410F-A31D-B4F0907AB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6200" y="5993222"/>
            <a:ext cx="54232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Надписът на стена до метро станция от 1967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advClick="0" advTm="1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B6C11FF-B270-4D93-A7D8-8B923E02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413" y="527050"/>
            <a:ext cx="10999787" cy="7635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Хип-хоп културата и графитите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7840071-8DA6-4906-B50A-A20A55E1A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04938"/>
            <a:ext cx="10820400" cy="5110162"/>
          </a:xfrm>
        </p:spPr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bg-BG" dirty="0"/>
              <a:t>През 1979 г. графити артистът Лий </a:t>
            </a:r>
            <a:r>
              <a:rPr lang="bg-BG" dirty="0" err="1"/>
              <a:t>Куинънс</a:t>
            </a:r>
            <a:r>
              <a:rPr lang="bg-BG" dirty="0"/>
              <a:t> и </a:t>
            </a:r>
            <a:r>
              <a:rPr lang="bg-BG" dirty="0" err="1">
                <a:hlinkClick r:id="rId2" tooltip="Фабрика Пет Фреди"/>
              </a:rPr>
              <a:t>Fab</a:t>
            </a:r>
            <a:r>
              <a:rPr lang="bg-BG" dirty="0">
                <a:hlinkClick r:id="rId2" tooltip="Фабрика Пет Фреди"/>
              </a:rPr>
              <a:t> 5 </a:t>
            </a:r>
            <a:r>
              <a:rPr lang="bg-BG" dirty="0" err="1">
                <a:hlinkClick r:id="rId2" tooltip="Фабрика Пет Фреди"/>
              </a:rPr>
              <a:t>Freddy</a:t>
            </a:r>
            <a:r>
              <a:rPr lang="bg-BG" dirty="0"/>
              <a:t> получили галерия в Рим. За мнозина извън Ню Йорк това е първата среща с изкуството на графитите. </a:t>
            </a:r>
            <a:r>
              <a:rPr lang="bg-BG" dirty="0" err="1"/>
              <a:t>JaJaJa</a:t>
            </a:r>
            <a:r>
              <a:rPr lang="bg-BG" dirty="0"/>
              <a:t> обикаля Германия, Швейцария, Белгия и Холандия с голямо графитно платно като фон. </a:t>
            </a:r>
            <a:r>
              <a:rPr lang="en-US" dirty="0"/>
              <a:t>Charly</a:t>
            </a:r>
            <a:r>
              <a:rPr lang="bg-BG" dirty="0"/>
              <a:t> </a:t>
            </a:r>
            <a:r>
              <a:rPr lang="bg-BG" dirty="0" err="1"/>
              <a:t>Ahearn</a:t>
            </a:r>
            <a:r>
              <a:rPr lang="bg-BG" dirty="0"/>
              <a:t> (филмът </a:t>
            </a:r>
            <a:r>
              <a:rPr lang="bg-BG" i="1" dirty="0" err="1">
                <a:hlinkClick r:id="rId3" tooltip="Див стил"/>
              </a:rPr>
              <a:t>Wild</a:t>
            </a:r>
            <a:r>
              <a:rPr lang="bg-BG" i="1" dirty="0">
                <a:hlinkClick r:id="rId3" tooltip="Див стил"/>
              </a:rPr>
              <a:t> </a:t>
            </a:r>
            <a:r>
              <a:rPr lang="bg-BG" i="1" dirty="0" err="1">
                <a:hlinkClick r:id="rId3" tooltip="Див стил"/>
              </a:rPr>
              <a:t>Style</a:t>
            </a:r>
            <a:r>
              <a:rPr lang="bg-BG" i="1" dirty="0"/>
              <a:t> </a:t>
            </a:r>
            <a:r>
              <a:rPr lang="bg-BG" dirty="0"/>
              <a:t>от 1983), ранните документални </a:t>
            </a:r>
            <a:r>
              <a:rPr lang="bg-BG" dirty="0">
                <a:hlinkClick r:id="rId4" tooltip="Стил на война"/>
              </a:rPr>
              <a:t>стилови войни</a:t>
            </a:r>
            <a:r>
              <a:rPr lang="bg-BG" dirty="0"/>
              <a:t> (1983), хитове като </a:t>
            </a:r>
            <a:r>
              <a:rPr lang="bg-BG" dirty="0" err="1">
                <a:hlinkClick r:id="rId5" tooltip="Съобщението (Грандмастър Флаш и яростната Пет песен)"/>
              </a:rPr>
              <a:t>The</a:t>
            </a:r>
            <a:r>
              <a:rPr lang="bg-BG" dirty="0">
                <a:hlinkClick r:id="rId5" tooltip="Съобщението (Грандмастър Флаш и яростната Пет песен)"/>
              </a:rPr>
              <a:t> </a:t>
            </a:r>
            <a:r>
              <a:rPr lang="bg-BG" dirty="0" err="1">
                <a:hlinkClick r:id="rId5" tooltip="Съобщението (Грандмастър Флаш и яростната Пет песен)"/>
              </a:rPr>
              <a:t>Message</a:t>
            </a:r>
            <a:r>
              <a:rPr lang="bg-BG" dirty="0"/>
              <a:t> и </a:t>
            </a:r>
            <a:r>
              <a:rPr lang="bg-BG" dirty="0" err="1">
                <a:hlinkClick r:id="rId6" tooltip="Планета Рок (песен)"/>
              </a:rPr>
              <a:t>Planet</a:t>
            </a:r>
            <a:r>
              <a:rPr lang="bg-BG" dirty="0">
                <a:hlinkClick r:id="rId6" tooltip="Планета Рок (песен)"/>
              </a:rPr>
              <a:t> </a:t>
            </a:r>
            <a:r>
              <a:rPr lang="bg-BG" dirty="0" err="1">
                <a:hlinkClick r:id="rId6" tooltip="Планета Рок (песен)"/>
              </a:rPr>
              <a:t>Rock</a:t>
            </a:r>
            <a:r>
              <a:rPr lang="bg-BG" dirty="0"/>
              <a:t>  и придружаващи </a:t>
            </a:r>
            <a:r>
              <a:rPr lang="bg-BG" dirty="0">
                <a:hlinkClick r:id="rId7" tooltip="Музикален клип"/>
              </a:rPr>
              <a:t>музикални клипове</a:t>
            </a:r>
            <a:r>
              <a:rPr lang="bg-BG" dirty="0"/>
              <a:t> (1982), допринасят за нарастващия интерес извън Ню Йорк към всички аспекти от хип-хопа.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bg-BG" i="1" dirty="0" err="1"/>
              <a:t>Style</a:t>
            </a:r>
            <a:r>
              <a:rPr lang="bg-BG" i="1" dirty="0"/>
              <a:t> </a:t>
            </a:r>
            <a:r>
              <a:rPr lang="bg-BG" i="1" dirty="0" err="1"/>
              <a:t>Wars</a:t>
            </a:r>
            <a:r>
              <a:rPr lang="bg-BG" dirty="0"/>
              <a:t> изобразява не само известни художници на графити като </a:t>
            </a:r>
            <a:r>
              <a:rPr lang="bg-BG" dirty="0" err="1"/>
              <a:t>Skeme</a:t>
            </a:r>
            <a:r>
              <a:rPr lang="bg-BG" dirty="0"/>
              <a:t>, </a:t>
            </a:r>
            <a:r>
              <a:rPr lang="bg-BG" u="sng" dirty="0" err="1">
                <a:hlinkClick r:id="rId8" tooltip="DONDI"/>
              </a:rPr>
              <a:t>Dondi</a:t>
            </a:r>
            <a:r>
              <a:rPr lang="bg-BG" dirty="0"/>
              <a:t>, </a:t>
            </a:r>
            <a:r>
              <a:rPr lang="bg-BG" dirty="0" err="1"/>
              <a:t>MinOne</a:t>
            </a:r>
            <a:r>
              <a:rPr lang="bg-BG" dirty="0"/>
              <a:t> и </a:t>
            </a:r>
            <a:r>
              <a:rPr lang="en-US" dirty="0" err="1"/>
              <a:t>Zephir</a:t>
            </a:r>
            <a:r>
              <a:rPr lang="en-US" dirty="0"/>
              <a:t>, </a:t>
            </a:r>
            <a:r>
              <a:rPr lang="bg-BG" dirty="0"/>
              <a:t>но и засилва ролята на графитите в новата хип-хоп култура от Ню Йорк, като включва във филма известни ранни танцуващи групи като </a:t>
            </a:r>
            <a:r>
              <a:rPr lang="bg-BG" dirty="0" err="1"/>
              <a:t>Rock</a:t>
            </a:r>
            <a:r>
              <a:rPr lang="bg-BG" dirty="0"/>
              <a:t> </a:t>
            </a:r>
            <a:r>
              <a:rPr lang="bg-BG" dirty="0" err="1"/>
              <a:t>Steady</a:t>
            </a:r>
            <a:r>
              <a:rPr lang="bg-BG" dirty="0"/>
              <a:t> </a:t>
            </a:r>
            <a:r>
              <a:rPr lang="bg-BG" dirty="0" err="1"/>
              <a:t>Crew</a:t>
            </a:r>
            <a:r>
              <a:rPr lang="bg-BG" dirty="0"/>
              <a:t> рап в саундтрака. Въпреки че много хора от Ню Йорк са отричали този филм, </a:t>
            </a:r>
            <a:r>
              <a:rPr lang="bg-BG" dirty="0" err="1"/>
              <a:t>Style</a:t>
            </a:r>
            <a:r>
              <a:rPr lang="bg-BG" dirty="0"/>
              <a:t> </a:t>
            </a:r>
            <a:r>
              <a:rPr lang="bg-BG" dirty="0" err="1"/>
              <a:t>Wars</a:t>
            </a:r>
            <a:r>
              <a:rPr lang="bg-BG" dirty="0"/>
              <a:t> все още е признат за най-доброто филмово представяне на това, което се случва в младата хип-хоп култура от началото на 80-те години на миналия век. </a:t>
            </a:r>
            <a:r>
              <a:rPr lang="bg-BG" dirty="0" err="1"/>
              <a:t>Fab</a:t>
            </a:r>
            <a:r>
              <a:rPr lang="bg-BG" dirty="0"/>
              <a:t> 5 </a:t>
            </a:r>
            <a:r>
              <a:rPr lang="bg-BG" dirty="0" err="1"/>
              <a:t>Freddy</a:t>
            </a:r>
            <a:r>
              <a:rPr lang="bg-BG" dirty="0"/>
              <a:t> и </a:t>
            </a:r>
            <a:r>
              <a:rPr lang="bg-BG" dirty="0" err="1"/>
              <a:t>Futura</a:t>
            </a:r>
            <a:r>
              <a:rPr lang="bg-BG" dirty="0"/>
              <a:t> 2000 са направили хип-хоп графити в Париж и Лондон като част от Ню Йорк Сити Рап Тур през 1983. Холивуд също изобразява културата и я дава международна известност във филми като </a:t>
            </a:r>
            <a:r>
              <a:rPr lang="bg-BG" dirty="0" err="1">
                <a:hlinkClick r:id="rId9" tooltip="Beat Street"/>
              </a:rPr>
              <a:t>Beat</a:t>
            </a:r>
            <a:r>
              <a:rPr lang="bg-BG" dirty="0">
                <a:hlinkClick r:id="rId9" tooltip="Beat Street"/>
              </a:rPr>
              <a:t> </a:t>
            </a:r>
            <a:r>
              <a:rPr lang="bg-BG" dirty="0" err="1">
                <a:hlinkClick r:id="rId9" tooltip="Beat Street"/>
              </a:rPr>
              <a:t>Street</a:t>
            </a:r>
            <a:r>
              <a:rPr lang="bg-BG" dirty="0"/>
              <a:t> (</a:t>
            </a:r>
            <a:r>
              <a:rPr lang="bg-BG" dirty="0" err="1">
                <a:hlinkClick r:id="rId10" tooltip="Орион Снимки"/>
              </a:rPr>
              <a:t>Orion</a:t>
            </a:r>
            <a:r>
              <a:rPr lang="bg-BG" dirty="0"/>
              <a:t>, 1984).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0000"/>
    </mc:Choice>
    <mc:Fallback xmlns="">
      <p:transition advClick="0" advTm="2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Картина 2">
            <a:extLst>
              <a:ext uri="{FF2B5EF4-FFF2-40B4-BE49-F238E27FC236}">
                <a16:creationId xmlns:a16="http://schemas.microsoft.com/office/drawing/2014/main" id="{8CA999B0-8D5A-42BB-AF33-34D42B54B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613"/>
            <a:ext cx="12192000" cy="67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7266FD0-DBE5-4384-8C3F-1ED1FAEA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441325"/>
            <a:ext cx="8088313" cy="36671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Реклама и поп-култура</a:t>
            </a:r>
          </a:p>
        </p:txBody>
      </p:sp>
      <p:pic>
        <p:nvPicPr>
          <p:cNvPr id="20483" name="Контейнер за съдържание 5">
            <a:extLst>
              <a:ext uri="{FF2B5EF4-FFF2-40B4-BE49-F238E27FC236}">
                <a16:creationId xmlns:a16="http://schemas.microsoft.com/office/drawing/2014/main" id="{4AB41BD5-DC4F-4DE4-94F0-929BE50FB2B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045" y="1857080"/>
            <a:ext cx="3504718" cy="4675396"/>
          </a:xfrm>
        </p:spPr>
      </p:pic>
      <p:pic>
        <p:nvPicPr>
          <p:cNvPr id="20484" name="Контейнер за съдържание 7">
            <a:extLst>
              <a:ext uri="{FF2B5EF4-FFF2-40B4-BE49-F238E27FC236}">
                <a16:creationId xmlns:a16="http://schemas.microsoft.com/office/drawing/2014/main" id="{8FE32AB8-1FBF-42E0-A02E-5883C9E431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16787" y="1857080"/>
            <a:ext cx="4662505" cy="4675396"/>
          </a:xfrm>
        </p:spPr>
      </p:pic>
      <p:sp>
        <p:nvSpPr>
          <p:cNvPr id="20486" name="Текстово поле 9">
            <a:extLst>
              <a:ext uri="{FF2B5EF4-FFF2-40B4-BE49-F238E27FC236}">
                <a16:creationId xmlns:a16="http://schemas.microsoft.com/office/drawing/2014/main" id="{F4DE8009-88D9-4AF2-BD4F-9CA7A8464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656" y="896791"/>
            <a:ext cx="3281362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600" dirty="0"/>
              <a:t>През 2001 г. компютърният гигант </a:t>
            </a:r>
            <a:r>
              <a:rPr lang="bg-BG" altLang="bg-BG" sz="1600" dirty="0">
                <a:hlinkClick r:id="rId5" tooltip="IBM"/>
              </a:rPr>
              <a:t>IBM</a:t>
            </a:r>
            <a:r>
              <a:rPr lang="bg-BG" altLang="bg-BG" sz="1600" dirty="0"/>
              <a:t> стартира рекламна кампания в Чикаго и Сан Франциско, в която участват много графити-артисти, като рисуват и пишат със спрей по тротоарите, например сърце и </a:t>
            </a:r>
            <a:r>
              <a:rPr lang="bg-BG" altLang="bg-BG" sz="1600" dirty="0">
                <a:hlinkClick r:id="rId6" tooltip="пингвин"/>
              </a:rPr>
              <a:t>пингвин</a:t>
            </a:r>
            <a:r>
              <a:rPr lang="bg-BG" altLang="bg-BG" sz="1600" dirty="0"/>
              <a:t> (талисман на </a:t>
            </a:r>
            <a:r>
              <a:rPr lang="bg-BG" altLang="bg-BG" sz="1600" dirty="0" err="1">
                <a:hlinkClick r:id="rId7" tooltip="Linux"/>
              </a:rPr>
              <a:t>Linux</a:t>
            </a:r>
            <a:r>
              <a:rPr lang="bg-BG" altLang="bg-BG" sz="1600" dirty="0">
                <a:hlinkClick r:id="rId7" tooltip="Linux"/>
              </a:rPr>
              <a:t> </a:t>
            </a:r>
            <a:r>
              <a:rPr lang="bg-BG" altLang="bg-BG" sz="1600" dirty="0"/>
              <a:t>), за да покажат "Мир, любов и </a:t>
            </a:r>
            <a:r>
              <a:rPr lang="bg-BG" altLang="bg-BG" sz="1600" dirty="0" err="1"/>
              <a:t>Linux</a:t>
            </a:r>
            <a:r>
              <a:rPr lang="bg-BG" altLang="bg-BG" sz="1600" dirty="0"/>
              <a:t>." Поради забрани някои от "уличните художници" са арестувани и обвинени във вандализъм, а на IBM е наложена глоба над 120 000 щатски долара за щети и разходи за почистване.</a:t>
            </a:r>
            <a:endParaRPr lang="en-US" altLang="bg-BG" sz="1600" dirty="0"/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g-BG" altLang="bg-BG" sz="16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600" dirty="0"/>
              <a:t>Вляво: </a:t>
            </a:r>
            <a:r>
              <a:rPr lang="bg-BG" altLang="bg-BG" sz="1600" dirty="0" err="1"/>
              <a:t>Графито</a:t>
            </a:r>
            <a:r>
              <a:rPr lang="bg-BG" altLang="bg-BG" sz="1600" dirty="0"/>
              <a:t> от Амстердам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600" dirty="0"/>
              <a:t>Вдясно: Пингвинът – талисман на </a:t>
            </a:r>
            <a:r>
              <a:rPr lang="en-US" altLang="bg-BG" sz="1600" dirty="0"/>
              <a:t>Linux.</a:t>
            </a:r>
            <a:r>
              <a:rPr lang="bg-BG" altLang="bg-BG" sz="1600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2AE47FB-3E8F-4677-94C0-96890C23B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415925"/>
            <a:ext cx="4849812" cy="7191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Геймър културата</a:t>
            </a:r>
          </a:p>
        </p:txBody>
      </p:sp>
      <p:pic>
        <p:nvPicPr>
          <p:cNvPr id="21507" name="Контейнер за съдържание 5">
            <a:extLst>
              <a:ext uri="{FF2B5EF4-FFF2-40B4-BE49-F238E27FC236}">
                <a16:creationId xmlns:a16="http://schemas.microsoft.com/office/drawing/2014/main" id="{7C1A2146-4B05-4269-A75F-7B572E86DC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7988" y="1371600"/>
            <a:ext cx="5980112" cy="4484688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3B4E246-97C9-42F7-9776-BEFB11F33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4779" y="1272620"/>
            <a:ext cx="4385821" cy="5380594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В началото на 21 век възникват и се разрастват </a:t>
            </a:r>
            <a:r>
              <a:rPr lang="bg-BG" b="1" dirty="0"/>
              <a:t>видео игрите, които използват графити</a:t>
            </a:r>
            <a:r>
              <a:rPr lang="bg-BG" dirty="0"/>
              <a:t>. 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dirty="0"/>
              <a:t>"</a:t>
            </a:r>
            <a:r>
              <a:rPr lang="bg-BG" i="1" dirty="0">
                <a:hlinkClick r:id="rId3" tooltip="Джет Радио"/>
              </a:rPr>
              <a:t>Джет сет радио</a:t>
            </a:r>
            <a:r>
              <a:rPr lang="bg-BG" dirty="0"/>
              <a:t> " (2000-2003) разказва историята на група тийнейджъри, които се борят срещу полицейските мерки, с които се опитват да ограничат художниците на графити. В серията </a:t>
            </a:r>
            <a:r>
              <a:rPr lang="bg-BG" dirty="0" err="1">
                <a:hlinkClick r:id="rId4" tooltip="Графити Кралство"/>
              </a:rPr>
              <a:t>Rakugaki</a:t>
            </a:r>
            <a:r>
              <a:rPr lang="bg-BG" dirty="0">
                <a:hlinkClick r:id="rId4" tooltip="Графити Кралство"/>
              </a:rPr>
              <a:t> </a:t>
            </a:r>
            <a:r>
              <a:rPr lang="bg-BG" dirty="0" err="1">
                <a:hlinkClick r:id="rId4" tooltip="Графити Кралство"/>
              </a:rPr>
              <a:t>Ōkoku</a:t>
            </a:r>
            <a:r>
              <a:rPr lang="bg-BG" dirty="0"/>
              <a:t> (2003-2005) за </a:t>
            </a:r>
            <a:r>
              <a:rPr lang="bg-BG" dirty="0" err="1">
                <a:hlinkClick r:id="rId5" tooltip="Плейстейшън 2"/>
              </a:rPr>
              <a:t>PlayStation</a:t>
            </a:r>
            <a:r>
              <a:rPr lang="bg-BG" dirty="0">
                <a:hlinkClick r:id="rId5" tooltip="Плейстейшън 2"/>
              </a:rPr>
              <a:t> 2</a:t>
            </a:r>
            <a:r>
              <a:rPr lang="bg-BG" dirty="0"/>
              <a:t> на Sony анонимен герой създава магически графити сюжети, които се борят срещу злия крал, пречещ на изкуството.</a:t>
            </a:r>
          </a:p>
          <a:p>
            <a:pPr marL="285750" indent="-285750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dirty="0"/>
              <a:t>Други игри включват онлайн графити симулация, създадена от художника на графити </a:t>
            </a:r>
            <a:r>
              <a:rPr lang="bg-BG" dirty="0">
                <a:hlinkClick r:id="rId6" tooltip="Клок Кент"/>
              </a:rPr>
              <a:t>Кларк Кент</a:t>
            </a:r>
            <a:r>
              <a:rPr lang="bg-BG" dirty="0"/>
              <a:t>, където потребителите могат да рисуват на 20 места по целия свят, и </a:t>
            </a:r>
            <a:r>
              <a:rPr lang="bg-BG" dirty="0">
                <a:hlinkClick r:id="rId7" tooltip="Супер Марио Съншайн"/>
              </a:rPr>
              <a:t>Super </a:t>
            </a:r>
            <a:r>
              <a:rPr lang="bg-BG" dirty="0" err="1">
                <a:hlinkClick r:id="rId7" tooltip="Супер Марио Съншайн"/>
              </a:rPr>
              <a:t>Mario</a:t>
            </a:r>
            <a:r>
              <a:rPr lang="bg-BG" dirty="0">
                <a:hlinkClick r:id="rId7" tooltip="Супер Марио Съншайн"/>
              </a:rPr>
              <a:t> </a:t>
            </a:r>
            <a:r>
              <a:rPr lang="bg-BG" dirty="0" err="1">
                <a:hlinkClick r:id="rId7" tooltip="Супер Марио Съншайн"/>
              </a:rPr>
              <a:t>Sunshine</a:t>
            </a:r>
            <a:r>
              <a:rPr lang="bg-BG" dirty="0"/>
              <a:t> (2002), в който героят </a:t>
            </a:r>
            <a:r>
              <a:rPr lang="bg-BG" dirty="0">
                <a:hlinkClick r:id="rId8" tooltip="Марио"/>
              </a:rPr>
              <a:t>Марио</a:t>
            </a:r>
            <a:r>
              <a:rPr lang="bg-BG" dirty="0"/>
              <a:t> трябва да почисти града на графитите, напуснат от злодея </a:t>
            </a:r>
            <a:r>
              <a:rPr lang="bg-BG" dirty="0" err="1">
                <a:hlinkClick r:id="rId9" tooltip="Bowser Jr."/>
              </a:rPr>
              <a:t>Bowser</a:t>
            </a:r>
            <a:r>
              <a:rPr lang="bg-BG" dirty="0">
                <a:hlinkClick r:id="rId9" tooltip="Bowser Jr."/>
              </a:rPr>
              <a:t> </a:t>
            </a:r>
            <a:r>
              <a:rPr lang="bg-BG" dirty="0" err="1">
                <a:hlinkClick r:id="rId9" tooltip="Bowser Jr."/>
              </a:rPr>
              <a:t>Jr</a:t>
            </a:r>
            <a:r>
              <a:rPr lang="bg-BG" dirty="0">
                <a:hlinkClick r:id="rId9" tooltip="Bowser Jr."/>
              </a:rPr>
              <a:t>. Графити-игри развиват сюжети-протести срещу полицейските акции </a:t>
            </a:r>
            <a:r>
              <a:rPr lang="bg-BG" dirty="0"/>
              <a:t>на кмета на Ню Йорк </a:t>
            </a:r>
            <a:r>
              <a:rPr lang="bg-BG" dirty="0">
                <a:hlinkClick r:id="rId10" tooltip="Руди Джулиани"/>
              </a:rPr>
              <a:t>Рудолф </a:t>
            </a:r>
            <a:r>
              <a:rPr lang="bg-BG" dirty="0" err="1">
                <a:hlinkClick r:id="rId10" tooltip="Руди Джулиани"/>
              </a:rPr>
              <a:t>Джулиани</a:t>
            </a:r>
            <a:r>
              <a:rPr lang="bg-BG" dirty="0"/>
              <a:t> или на кмета на Чикаго </a:t>
            </a:r>
            <a:r>
              <a:rPr lang="bg-BG" dirty="0">
                <a:hlinkClick r:id="rId11" tooltip="Ричард М. Далей"/>
              </a:rPr>
              <a:t>Ричард М. </a:t>
            </a:r>
            <a:r>
              <a:rPr lang="bg-BG" dirty="0" err="1">
                <a:hlinkClick r:id="rId11" tooltip="Ричард М. Далей"/>
              </a:rPr>
              <a:t>Дайли</a:t>
            </a:r>
            <a:r>
              <a:rPr lang="bg-BG" dirty="0"/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sp>
        <p:nvSpPr>
          <p:cNvPr id="21509" name="Текстово поле 6">
            <a:extLst>
              <a:ext uri="{FF2B5EF4-FFF2-40B4-BE49-F238E27FC236}">
                <a16:creationId xmlns:a16="http://schemas.microsoft.com/office/drawing/2014/main" id="{D3C014E0-0DEC-48CF-8D49-6CEA84B38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928" y="6033498"/>
            <a:ext cx="5372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„Супер Марио“ </a:t>
            </a:r>
            <a:r>
              <a:rPr lang="bg-BG" altLang="bg-BG" sz="1800" dirty="0" err="1"/>
              <a:t>графито</a:t>
            </a:r>
            <a:endParaRPr lang="bg-BG" altLang="bg-BG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5000"/>
    </mc:Choice>
    <mc:Fallback xmlns="">
      <p:transition advClick="0" advTm="1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416D732-4001-4FB0-B59F-B1BE82E61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01278"/>
            <a:ext cx="5639586" cy="77352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Видео игри с графити</a:t>
            </a:r>
          </a:p>
        </p:txBody>
      </p:sp>
      <p:pic>
        <p:nvPicPr>
          <p:cNvPr id="22531" name="Контейнер за съдържание 5">
            <a:extLst>
              <a:ext uri="{FF2B5EF4-FFF2-40B4-BE49-F238E27FC236}">
                <a16:creationId xmlns:a16="http://schemas.microsoft.com/office/drawing/2014/main" id="{2097B451-8DB8-4695-B9DD-F2BFA7CC07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58100" y="1216025"/>
            <a:ext cx="3284538" cy="4246563"/>
          </a:xfrm>
        </p:spPr>
      </p:pic>
      <p:sp>
        <p:nvSpPr>
          <p:cNvPr id="22532" name="Текстов контейнер 3">
            <a:extLst>
              <a:ext uri="{FF2B5EF4-FFF2-40B4-BE49-F238E27FC236}">
                <a16:creationId xmlns:a16="http://schemas.microsoft.com/office/drawing/2014/main" id="{41BA28FA-80A6-4642-A8BE-5D4B1AA5B4E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799" y="1743075"/>
            <a:ext cx="5281367" cy="4789700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dirty="0"/>
              <a:t>Много не-графити-ориентирани видео игри позволяват на играча да произвежда графити (като </a:t>
            </a:r>
            <a:r>
              <a:rPr lang="bg-BG" altLang="bg-BG" dirty="0" err="1">
                <a:hlinkClick r:id="rId3" tooltip="Полуживот (серия)"/>
              </a:rPr>
              <a:t>Half</a:t>
            </a:r>
            <a:r>
              <a:rPr lang="bg-BG" altLang="bg-BG" dirty="0">
                <a:hlinkClick r:id="rId3" tooltip="Полуживот (серия)"/>
              </a:rPr>
              <a:t>-Life поредицата</a:t>
            </a:r>
            <a:r>
              <a:rPr lang="bg-BG" altLang="bg-BG" dirty="0"/>
              <a:t>, серията на </a:t>
            </a:r>
            <a:r>
              <a:rPr lang="bg-BG" altLang="bg-BG" dirty="0">
                <a:hlinkClick r:id="rId4" tooltip="Тони Хоук (серия)"/>
              </a:rPr>
              <a:t>Тони </a:t>
            </a:r>
            <a:r>
              <a:rPr lang="bg-BG" altLang="bg-BG" dirty="0" err="1">
                <a:hlinkClick r:id="rId4" tooltip="Тони Хоук (серия)"/>
              </a:rPr>
              <a:t>Хоук</a:t>
            </a:r>
            <a:r>
              <a:rPr lang="bg-BG" altLang="bg-BG" dirty="0">
                <a:hlinkClick r:id="rId4" tooltip="Тони Хоук (серия)"/>
              </a:rPr>
              <a:t> </a:t>
            </a:r>
            <a:r>
              <a:rPr lang="bg-BG" altLang="bg-BG" dirty="0"/>
              <a:t>, </a:t>
            </a:r>
            <a:r>
              <a:rPr lang="bg-BG" altLang="bg-BG" dirty="0" err="1">
                <a:hlinkClick r:id="rId5" tooltip="Урбър: Симс в града"/>
              </a:rPr>
              <a:t>The</a:t>
            </a:r>
            <a:r>
              <a:rPr lang="bg-BG" altLang="bg-BG" dirty="0">
                <a:hlinkClick r:id="rId5" tooltip="Урбър: Симс в града"/>
              </a:rPr>
              <a:t> </a:t>
            </a:r>
            <a:r>
              <a:rPr lang="bg-BG" altLang="bg-BG" dirty="0" err="1">
                <a:hlinkClick r:id="rId5" tooltip="Урбър: Симс в града"/>
              </a:rPr>
              <a:t>Urbz</a:t>
            </a:r>
            <a:r>
              <a:rPr lang="bg-BG" altLang="bg-BG" dirty="0">
                <a:hlinkClick r:id="rId5" tooltip="Урбър: Симс в града"/>
              </a:rPr>
              <a:t>: </a:t>
            </a:r>
            <a:r>
              <a:rPr lang="bg-BG" altLang="bg-BG" dirty="0" err="1">
                <a:hlinkClick r:id="rId5" tooltip="Урбър: Симс в града"/>
              </a:rPr>
              <a:t>Sims</a:t>
            </a:r>
            <a:r>
              <a:rPr lang="bg-BG" altLang="bg-BG" dirty="0">
                <a:hlinkClick r:id="rId5" tooltip="Урбър: Симс в града"/>
              </a:rPr>
              <a:t> в града</a:t>
            </a:r>
            <a:r>
              <a:rPr lang="bg-BG" altLang="bg-BG" dirty="0"/>
              <a:t>, </a:t>
            </a:r>
            <a:r>
              <a:rPr lang="bg-BG" altLang="bg-BG" dirty="0" err="1">
                <a:hlinkClick r:id="rId6" tooltip="Гранд кражба: Сан Андреас"/>
              </a:rPr>
              <a:t>Grand</a:t>
            </a:r>
            <a:r>
              <a:rPr lang="bg-BG" altLang="bg-BG" dirty="0">
                <a:hlinkClick r:id="rId6" tooltip="Гранд кражба: Сан Андреас"/>
              </a:rPr>
              <a:t> </a:t>
            </a:r>
            <a:r>
              <a:rPr lang="bg-BG" altLang="bg-BG" dirty="0" err="1">
                <a:hlinkClick r:id="rId6" tooltip="Гранд кражба: Сан Андреас"/>
              </a:rPr>
              <a:t>Theft</a:t>
            </a:r>
            <a:r>
              <a:rPr lang="bg-BG" altLang="bg-BG" dirty="0">
                <a:hlinkClick r:id="rId6" tooltip="Гранд кражба: Сан Андреас"/>
              </a:rPr>
              <a:t> </a:t>
            </a:r>
            <a:r>
              <a:rPr lang="bg-BG" altLang="bg-BG" dirty="0" err="1">
                <a:hlinkClick r:id="rId6" tooltip="Гранд кражба: Сан Андреас"/>
              </a:rPr>
              <a:t>Auto</a:t>
            </a:r>
            <a:r>
              <a:rPr lang="bg-BG" altLang="bg-BG" dirty="0">
                <a:hlinkClick r:id="rId6" tooltip="Гранд кражба: Сан Андреас"/>
              </a:rPr>
              <a:t>: </a:t>
            </a:r>
            <a:r>
              <a:rPr lang="bg-BG" altLang="bg-BG" dirty="0" err="1">
                <a:hlinkClick r:id="rId6" tooltip="Гранд кражба: Сан Андреас"/>
              </a:rPr>
              <a:t>San</a:t>
            </a:r>
            <a:r>
              <a:rPr lang="bg-BG" altLang="bg-BG" dirty="0">
                <a:hlinkClick r:id="rId6" tooltip="Гранд кражба: Сан Андреас"/>
              </a:rPr>
              <a:t> </a:t>
            </a:r>
            <a:r>
              <a:rPr lang="bg-BG" altLang="bg-BG" dirty="0" err="1">
                <a:hlinkClick r:id="rId6" tooltip="Гранд кражба: Сан Андреас"/>
              </a:rPr>
              <a:t>Andreas</a:t>
            </a:r>
            <a:r>
              <a:rPr lang="bg-BG" altLang="bg-BG" dirty="0"/>
              <a:t>). </a:t>
            </a:r>
            <a:r>
              <a:rPr lang="bg-BG" altLang="bg-BG" dirty="0" err="1">
                <a:hlinkClick r:id="rId7" tooltip="Counter-Strike (видео игра)"/>
              </a:rPr>
              <a:t>Counter-Strike</a:t>
            </a:r>
            <a:r>
              <a:rPr lang="bg-BG" altLang="bg-BG" dirty="0"/>
              <a:t> , който е </a:t>
            </a:r>
            <a:r>
              <a:rPr lang="bg-BG" altLang="bg-BG" dirty="0" err="1">
                <a:hlinkClick r:id="rId8" tooltip="Half-Life (видео игра)"/>
              </a:rPr>
              <a:t>Half</a:t>
            </a:r>
            <a:r>
              <a:rPr lang="bg-BG" altLang="bg-BG" dirty="0">
                <a:hlinkClick r:id="rId8" tooltip="Half-Life (видео игра)"/>
              </a:rPr>
              <a:t>-Life</a:t>
            </a:r>
            <a:r>
              <a:rPr lang="bg-BG" altLang="bg-BG" dirty="0"/>
              <a:t> </a:t>
            </a:r>
            <a:r>
              <a:rPr lang="bg-BG" altLang="bg-BG" dirty="0" err="1"/>
              <a:t>mod</a:t>
            </a:r>
            <a:r>
              <a:rPr lang="bg-BG" altLang="bg-BG" dirty="0"/>
              <a:t>, позволява на потребителите да създават собствени графити тагове, които да използват в играта. Много други игри съдържат графити по време на игра, включително </a:t>
            </a:r>
            <a:r>
              <a:rPr lang="bg-BG" altLang="bg-BG" dirty="0" err="1">
                <a:hlinkClick r:id="rId9" tooltip="The Darkness (видео игра)"/>
              </a:rPr>
              <a:t>The</a:t>
            </a:r>
            <a:r>
              <a:rPr lang="bg-BG" altLang="bg-BG" dirty="0">
                <a:hlinkClick r:id="rId9" tooltip="The Darkness (видео игра)"/>
              </a:rPr>
              <a:t> </a:t>
            </a:r>
            <a:r>
              <a:rPr lang="bg-BG" altLang="bg-BG" dirty="0" err="1">
                <a:hlinkClick r:id="rId9" tooltip="The Darkness (видео игра)"/>
              </a:rPr>
              <a:t>Darkness</a:t>
            </a:r>
            <a:r>
              <a:rPr lang="bg-BG" altLang="bg-BG" dirty="0"/>
              <a:t> , </a:t>
            </a:r>
            <a:r>
              <a:rPr lang="bg-BG" altLang="bg-BG" dirty="0" err="1">
                <a:hlinkClick r:id="rId10" tooltip="Двойният дракон (серия)"/>
              </a:rPr>
              <a:t>Double</a:t>
            </a:r>
            <a:r>
              <a:rPr lang="bg-BG" altLang="bg-BG" dirty="0">
                <a:hlinkClick r:id="rId10" tooltip="Двойният дракон (серия)"/>
              </a:rPr>
              <a:t> </a:t>
            </a:r>
            <a:r>
              <a:rPr lang="bg-BG" altLang="bg-BG" dirty="0" err="1">
                <a:hlinkClick r:id="rId10" tooltip="Двойният дракон (серия)"/>
              </a:rPr>
              <a:t>Dragon</a:t>
            </a:r>
            <a:r>
              <a:rPr lang="bg-BG" altLang="bg-BG" dirty="0">
                <a:hlinkClick r:id="rId10" tooltip="Двойният дракон (серия)"/>
              </a:rPr>
              <a:t> 3: </a:t>
            </a:r>
            <a:r>
              <a:rPr lang="bg-BG" altLang="bg-BG" dirty="0" err="1">
                <a:hlinkClick r:id="rId10" tooltip="Двойният дракон (серия)"/>
              </a:rPr>
              <a:t>The</a:t>
            </a:r>
            <a:r>
              <a:rPr lang="bg-BG" altLang="bg-BG" dirty="0">
                <a:hlinkClick r:id="rId10" tooltip="Двойният дракон (серия)"/>
              </a:rPr>
              <a:t> </a:t>
            </a:r>
            <a:r>
              <a:rPr lang="bg-BG" altLang="bg-BG" dirty="0" err="1">
                <a:hlinkClick r:id="rId10" tooltip="Двойният дракон (серия)"/>
              </a:rPr>
              <a:t>Rosetta</a:t>
            </a:r>
            <a:r>
              <a:rPr lang="bg-BG" altLang="bg-BG" dirty="0">
                <a:hlinkClick r:id="rId10" tooltip="Двойният дракон (серия)"/>
              </a:rPr>
              <a:t> </a:t>
            </a:r>
            <a:r>
              <a:rPr lang="bg-BG" altLang="bg-BG" dirty="0" err="1">
                <a:hlinkClick r:id="rId10" tooltip="Двойният дракон (серия)"/>
              </a:rPr>
              <a:t>Stone</a:t>
            </a:r>
            <a:r>
              <a:rPr lang="bg-BG" altLang="bg-BG" dirty="0"/>
              <a:t> , </a:t>
            </a:r>
            <a:r>
              <a:rPr lang="bg-BG" altLang="bg-BG" dirty="0" err="1">
                <a:hlinkClick r:id="rId11" tooltip="NetHack"/>
              </a:rPr>
              <a:t>NetHack</a:t>
            </a:r>
            <a:r>
              <a:rPr lang="bg-BG" altLang="bg-BG" dirty="0"/>
              <a:t> , </a:t>
            </a:r>
            <a:r>
              <a:rPr lang="bg-BG" altLang="bg-BG" dirty="0" err="1">
                <a:hlinkClick r:id="rId12" tooltip="Самурай Шамло: Отменено"/>
              </a:rPr>
              <a:t>Samurai</a:t>
            </a:r>
            <a:r>
              <a:rPr lang="bg-BG" altLang="bg-BG" dirty="0">
                <a:hlinkClick r:id="rId12" tooltip="Самурай Шамло: Отменено"/>
              </a:rPr>
              <a:t> </a:t>
            </a:r>
            <a:r>
              <a:rPr lang="bg-BG" altLang="bg-BG" dirty="0" err="1">
                <a:hlinkClick r:id="rId12" tooltip="Самурай Шамло: Отменено"/>
              </a:rPr>
              <a:t>Champloo</a:t>
            </a:r>
            <a:r>
              <a:rPr lang="bg-BG" altLang="bg-BG" dirty="0">
                <a:hlinkClick r:id="rId12" tooltip="Самурай Шамло: Отменено"/>
              </a:rPr>
              <a:t>: </a:t>
            </a:r>
            <a:r>
              <a:rPr lang="bg-BG" altLang="bg-BG" dirty="0" err="1">
                <a:hlinkClick r:id="rId12" tooltip="Самурай Шамло: Отменено"/>
              </a:rPr>
              <a:t>Sidetracked</a:t>
            </a:r>
            <a:r>
              <a:rPr lang="bg-BG" altLang="bg-BG" dirty="0"/>
              <a:t>, </a:t>
            </a:r>
            <a:r>
              <a:rPr lang="bg-BG" altLang="bg-BG" u="sng" dirty="0">
                <a:hlinkClick r:id="rId13" tooltip="Светът свършва с вас"/>
              </a:rPr>
              <a:t>Светът с</a:t>
            </a:r>
            <a:r>
              <a:rPr lang="bg-BG" altLang="bg-BG" dirty="0">
                <a:hlinkClick r:id="rId13" tooltip="Светът свършва с вас"/>
              </a:rPr>
              <a:t>вършва с теб</a:t>
            </a:r>
            <a:r>
              <a:rPr lang="bg-BG" altLang="bg-BG" dirty="0"/>
              <a:t>, </a:t>
            </a:r>
            <a:r>
              <a:rPr lang="bg-BG" altLang="bg-BG" dirty="0">
                <a:hlinkClick r:id="rId14" tooltip="Воините (видео игра)"/>
              </a:rPr>
              <a:t>Воините</a:t>
            </a:r>
            <a:r>
              <a:rPr lang="bg-BG" altLang="bg-BG" dirty="0"/>
              <a:t>. 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bg-BG" altLang="bg-BG" dirty="0"/>
              <a:t>Съществуват и игри, в които терминът "графити" се използва като синоним на "рисуване" (като</a:t>
            </a:r>
            <a:r>
              <a:rPr lang="bg-BG" altLang="bg-BG" dirty="0">
                <a:hlinkClick r:id="rId15" tooltip="Yahoo!  Graffiti"/>
              </a:rPr>
              <a:t> </a:t>
            </a:r>
            <a:r>
              <a:rPr lang="bg-BG" altLang="bg-BG" dirty="0" err="1">
                <a:hlinkClick r:id="rId15" tooltip="Yahoo!  Graffiti"/>
              </a:rPr>
              <a:t>Yahoo</a:t>
            </a:r>
            <a:r>
              <a:rPr lang="bg-BG" altLang="bg-BG" dirty="0">
                <a:hlinkClick r:id="rId15" tooltip="Yahoo!  Graffiti"/>
              </a:rPr>
              <a:t>! Графити</a:t>
            </a:r>
            <a:r>
              <a:rPr lang="bg-BG" altLang="bg-BG" dirty="0"/>
              <a:t> и др.).</a:t>
            </a:r>
          </a:p>
          <a:p>
            <a:pPr eaLnBrk="1" hangingPunct="1"/>
            <a:endParaRPr lang="bg-BG" altLang="bg-BG" dirty="0"/>
          </a:p>
        </p:txBody>
      </p:sp>
      <p:sp>
        <p:nvSpPr>
          <p:cNvPr id="22533" name="Текстово поле 6">
            <a:extLst>
              <a:ext uri="{FF2B5EF4-FFF2-40B4-BE49-F238E27FC236}">
                <a16:creationId xmlns:a16="http://schemas.microsoft.com/office/drawing/2014/main" id="{6D66ED6F-BAE4-4306-97FD-C8ACC64E0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1888" y="5462588"/>
            <a:ext cx="35067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/>
              <a:t>Плакат на видео-игра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bg-BG" sz="1400"/>
              <a:t>DoubleDragon - III</a:t>
            </a:r>
            <a:endParaRPr lang="bg-BG" altLang="bg-BG" sz="1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FC8C2B6-0AF2-423C-BBB8-BF248B594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988" y="331788"/>
            <a:ext cx="8610600" cy="9096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Графити с шаблони (</a:t>
            </a:r>
            <a:r>
              <a:rPr lang="en-US" dirty="0"/>
              <a:t>stencil)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D80B247-86CB-46CE-A34F-5546D6350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5625" y="1241425"/>
            <a:ext cx="4195763" cy="53721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Тези графити се правят с шаблони, направени от картон или друг материал, на които се нанася текст или образ, а после се изрязва, налага се на стената и се изпълнява със спрей.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Banksy </a:t>
            </a:r>
            <a:r>
              <a:rPr lang="bg-BG" dirty="0"/>
              <a:t>е много известен </a:t>
            </a:r>
            <a:r>
              <a:rPr lang="bg-BG" dirty="0" err="1"/>
              <a:t>стенсил</a:t>
            </a:r>
            <a:r>
              <a:rPr lang="bg-BG" dirty="0"/>
              <a:t> артист от САЩ.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Някои от първите са създадени през 1981 г. от художници на графити </a:t>
            </a:r>
            <a:r>
              <a:rPr lang="bg-BG" dirty="0" err="1">
                <a:hlinkClick r:id="rId2" tooltip="Блек ле Рат"/>
              </a:rPr>
              <a:t>Blek</a:t>
            </a:r>
            <a:r>
              <a:rPr lang="bg-BG" dirty="0">
                <a:hlinkClick r:id="rId2" tooltip="Блек ле Рат"/>
              </a:rPr>
              <a:t> </a:t>
            </a:r>
            <a:r>
              <a:rPr lang="bg-BG" dirty="0" err="1">
                <a:hlinkClick r:id="rId2" tooltip="Блек ле Рат"/>
              </a:rPr>
              <a:t>le</a:t>
            </a:r>
            <a:r>
              <a:rPr lang="bg-BG" dirty="0">
                <a:hlinkClick r:id="rId2" tooltip="Блек ле Рат"/>
              </a:rPr>
              <a:t> </a:t>
            </a:r>
            <a:r>
              <a:rPr lang="bg-BG" dirty="0" err="1">
                <a:hlinkClick r:id="rId2" tooltip="Блек ле Рат"/>
              </a:rPr>
              <a:t>Rat</a:t>
            </a:r>
            <a:r>
              <a:rPr lang="bg-BG" dirty="0"/>
              <a:t> в Париж през 1982 г. и </a:t>
            </a:r>
            <a:r>
              <a:rPr lang="bg-BG" dirty="0" err="1">
                <a:hlinkClick r:id="rId3" tooltip="Jef Aerosol"/>
              </a:rPr>
              <a:t>Jef</a:t>
            </a:r>
            <a:r>
              <a:rPr lang="bg-BG" dirty="0">
                <a:hlinkClick r:id="rId3" tooltip="Jef Aerosol"/>
              </a:rPr>
              <a:t> </a:t>
            </a:r>
            <a:r>
              <a:rPr lang="bg-BG" dirty="0" err="1">
                <a:hlinkClick r:id="rId3" tooltip="Jef Aerosol"/>
              </a:rPr>
              <a:t>Aerosol</a:t>
            </a:r>
            <a:r>
              <a:rPr lang="bg-BG" dirty="0"/>
              <a:t> в </a:t>
            </a:r>
            <a:r>
              <a:rPr lang="bg-BG" dirty="0" err="1"/>
              <a:t>Турс</a:t>
            </a:r>
            <a:r>
              <a:rPr lang="bg-BG" dirty="0"/>
              <a:t> (Франция); от 1985 шаблони се появяват и в други градове, включително Ню Йорк Сити, Сидни и </a:t>
            </a:r>
            <a:r>
              <a:rPr lang="bg-BG" dirty="0">
                <a:hlinkClick r:id="rId4" tooltip="Мелбърн"/>
              </a:rPr>
              <a:t>Мелбърн</a:t>
            </a:r>
            <a:r>
              <a:rPr lang="bg-BG" dirty="0"/>
              <a:t>, където са документирани от американския фотограф Чарлз Гейтс и австралийския фотограф Рени Елис.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23556" name="Картина 7">
            <a:extLst>
              <a:ext uri="{FF2B5EF4-FFF2-40B4-BE49-F238E27FC236}">
                <a16:creationId xmlns:a16="http://schemas.microsoft.com/office/drawing/2014/main" id="{FB11A54F-7734-4BC0-9D60-09C0CC2AB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8425" y="1241425"/>
            <a:ext cx="4119563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Картина 5">
            <a:extLst>
              <a:ext uri="{FF2B5EF4-FFF2-40B4-BE49-F238E27FC236}">
                <a16:creationId xmlns:a16="http://schemas.microsoft.com/office/drawing/2014/main" id="{D27B4D7B-D1E9-469F-9CF9-E89830D14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438" y="3506788"/>
            <a:ext cx="3948112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Текстово поле 9">
            <a:extLst>
              <a:ext uri="{FF2B5EF4-FFF2-40B4-BE49-F238E27FC236}">
                <a16:creationId xmlns:a16="http://schemas.microsoft.com/office/drawing/2014/main" id="{5212B1B5-14C8-4331-9145-3F4AE1392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63050" y="5268913"/>
            <a:ext cx="26463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Вляво: стенсил от Банкси на стена на река Текла (</a:t>
            </a:r>
            <a:r>
              <a:rPr lang="en-US" altLang="bg-BG" sz="1800"/>
              <a:t>Thekla</a:t>
            </a:r>
            <a:r>
              <a:rPr lang="bg-BG" altLang="bg-BG" sz="1800"/>
              <a:t>)</a:t>
            </a:r>
            <a:r>
              <a:rPr lang="en-US" altLang="bg-BG" sz="1800"/>
              <a:t>, </a:t>
            </a:r>
            <a:r>
              <a:rPr lang="bg-BG" altLang="bg-BG" sz="1800"/>
              <a:t>Бристол</a:t>
            </a:r>
          </a:p>
        </p:txBody>
      </p:sp>
      <p:sp>
        <p:nvSpPr>
          <p:cNvPr id="23559" name="Текстово поле 10">
            <a:extLst>
              <a:ext uri="{FF2B5EF4-FFF2-40B4-BE49-F238E27FC236}">
                <a16:creationId xmlns:a16="http://schemas.microsoft.com/office/drawing/2014/main" id="{1200D604-713F-4AB3-AA0C-D4585EEF2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1241425"/>
            <a:ext cx="219868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Вдясно: </a:t>
            </a:r>
            <a:r>
              <a:rPr lang="ru-RU" altLang="bg-BG" sz="1800"/>
              <a:t>Шаблон графито от Едуард фон Лонгус в Тарту, Естония</a:t>
            </a:r>
            <a:endParaRPr lang="bg-BG" altLang="bg-BG"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000"/>
    </mc:Choice>
    <mc:Fallback xmlns="">
      <p:transition advClick="0" advTm="1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8448C19-595C-426B-865E-F5D8180A8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788" y="392113"/>
            <a:ext cx="8610600" cy="8572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Застъпниците на графитите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8576556-892E-4793-AC96-5D2F8AE4C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84" y="1249363"/>
            <a:ext cx="6353665" cy="5387107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>
                <a:hlinkClick r:id="rId2" tooltip="Марк Еко"/>
              </a:rPr>
              <a:t>Марк Еко</a:t>
            </a:r>
            <a:r>
              <a:rPr lang="bg-BG" dirty="0"/>
              <a:t>, дизайнер на градско облекло, е защитник на графитите като изкуство: "Графити е без съмнение най-мощното изкуство в историята и е вдъхновение през цялата ми кариера".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>
                <a:hlinkClick r:id="rId3" tooltip="Хенри Чалфант"/>
              </a:rPr>
              <a:t>Хенри </a:t>
            </a:r>
            <a:r>
              <a:rPr lang="bg-BG" dirty="0" err="1">
                <a:hlinkClick r:id="rId3" tooltip="Хенри Чалфант"/>
              </a:rPr>
              <a:t>Чалфант</a:t>
            </a:r>
            <a:r>
              <a:rPr lang="bg-BG" dirty="0"/>
              <a:t> е продуцирал документалния филм "</a:t>
            </a:r>
            <a:r>
              <a:rPr lang="bg-BG" dirty="0">
                <a:hlinkClick r:id="rId4" tooltip="Стил на война"/>
              </a:rPr>
              <a:t>Стилови войни"</a:t>
            </a:r>
            <a:r>
              <a:rPr lang="bg-BG" dirty="0"/>
              <a:t> и е съавтор на "</a:t>
            </a:r>
            <a:r>
              <a:rPr lang="bg-BG" dirty="0">
                <a:hlinkClick r:id="rId5" tooltip="Метро Арт"/>
              </a:rPr>
              <a:t>Метро изкуство</a:t>
            </a:r>
            <a:r>
              <a:rPr lang="bg-BG" dirty="0"/>
              <a:t> и спрей". Най-новата му работа, </a:t>
            </a:r>
            <a:r>
              <a:rPr lang="bg-BG" i="1" dirty="0"/>
              <a:t>Графити изкуството и художниците</a:t>
            </a:r>
            <a:r>
              <a:rPr lang="bg-BG" dirty="0"/>
              <a:t> на Ню Йорк, показва над 800 графити арт снимки от Ню Йорк Сити.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През 80-те години на 20 век </a:t>
            </a:r>
            <a:r>
              <a:rPr lang="bg-BG" dirty="0" err="1"/>
              <a:t>Харинг</a:t>
            </a:r>
            <a:r>
              <a:rPr lang="bg-BG" dirty="0"/>
              <a:t> открива първия си Поп магазин, който предлага на всеки достъп до произведенията му, които дотогава са само по стените на града. Поп Магазин предлага чанти и тениски. </a:t>
            </a:r>
            <a:r>
              <a:rPr lang="bg-BG" dirty="0" err="1"/>
              <a:t>Харинг</a:t>
            </a:r>
            <a:r>
              <a:rPr lang="bg-BG" dirty="0"/>
              <a:t> обясни, че "Поп магазинът прави работата ми достъпна, става въпрос за високо ниво, не искаме да създаваме неща, които биха принизили изкуството."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В САЩ художници на графити като Майк </a:t>
            </a:r>
            <a:r>
              <a:rPr lang="bg-BG" dirty="0" err="1"/>
              <a:t>Джайънт</a:t>
            </a:r>
            <a:r>
              <a:rPr lang="bg-BG" dirty="0"/>
              <a:t>, </a:t>
            </a:r>
            <a:r>
              <a:rPr lang="bg-BG" dirty="0" err="1"/>
              <a:t>Пърсю</a:t>
            </a:r>
            <a:r>
              <a:rPr lang="bg-BG" dirty="0"/>
              <a:t>, </a:t>
            </a:r>
            <a:r>
              <a:rPr lang="bg-BG" dirty="0" err="1"/>
              <a:t>Райм</a:t>
            </a:r>
            <a:r>
              <a:rPr lang="bg-BG" dirty="0"/>
              <a:t>, </a:t>
            </a:r>
            <a:r>
              <a:rPr lang="bg-BG" dirty="0" err="1"/>
              <a:t>Ноа</a:t>
            </a:r>
            <a:r>
              <a:rPr lang="bg-BG" dirty="0"/>
              <a:t> и безброй други са направили кариера в скейтбордите, облеклото и обувките на компании като DC </a:t>
            </a:r>
            <a:r>
              <a:rPr lang="bg-BG" dirty="0" err="1"/>
              <a:t>Shoes</a:t>
            </a:r>
            <a:r>
              <a:rPr lang="bg-BG" dirty="0"/>
              <a:t>, </a:t>
            </a:r>
            <a:r>
              <a:rPr lang="bg-BG" dirty="0" err="1"/>
              <a:t>Adidas</a:t>
            </a:r>
            <a:r>
              <a:rPr lang="bg-BG" dirty="0"/>
              <a:t>, Rebel8, </a:t>
            </a:r>
            <a:r>
              <a:rPr lang="bg-BG" dirty="0" err="1"/>
              <a:t>Osiris</a:t>
            </a:r>
            <a:r>
              <a:rPr lang="bg-BG" dirty="0"/>
              <a:t> или </a:t>
            </a:r>
            <a:r>
              <a:rPr lang="bg-BG" dirty="0" err="1"/>
              <a:t>Circa</a:t>
            </a:r>
            <a:r>
              <a:rPr lang="bg-BG" dirty="0"/>
              <a:t>.  </a:t>
            </a:r>
            <a:endParaRPr lang="bg-BG" sz="23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Но може би най-големият пример за художници на графити, </a:t>
            </a:r>
            <a:r>
              <a:rPr lang="bg-BG" dirty="0">
                <a:hlinkClick r:id="rId6" tooltip="123Klan"/>
              </a:rPr>
              <a:t>навлизащи в</a:t>
            </a:r>
            <a:r>
              <a:rPr lang="bg-BG" dirty="0"/>
              <a:t> традиционната поп култура, е френският екип </a:t>
            </a:r>
            <a:r>
              <a:rPr lang="bg-BG" dirty="0">
                <a:hlinkClick r:id="rId6" tooltip="123Klan"/>
              </a:rPr>
              <a:t>123Klan</a:t>
            </a:r>
            <a:r>
              <a:rPr lang="bg-BG" dirty="0"/>
              <a:t>. Създаден като екип за графити през 1989 г. от </a:t>
            </a:r>
            <a:r>
              <a:rPr lang="bg-BG" dirty="0" err="1"/>
              <a:t>Scien</a:t>
            </a:r>
            <a:r>
              <a:rPr lang="bg-BG" dirty="0"/>
              <a:t> и </a:t>
            </a:r>
            <a:r>
              <a:rPr lang="bg-BG" dirty="0" err="1"/>
              <a:t>Klor</a:t>
            </a:r>
            <a:r>
              <a:rPr lang="bg-BG" dirty="0"/>
              <a:t>, 123Klan постепенно се ориентира към илюстрация и дизайн, като същевременно запазва своята графити практика и стил. По този начин те проектират и произвеждат лога и илюстрации за </a:t>
            </a:r>
            <a:r>
              <a:rPr lang="bg-BG" dirty="0" err="1"/>
              <a:t>Nike</a:t>
            </a:r>
            <a:r>
              <a:rPr lang="bg-BG" dirty="0"/>
              <a:t>, </a:t>
            </a:r>
            <a:r>
              <a:rPr lang="bg-BG" dirty="0" err="1"/>
              <a:t>Adidas</a:t>
            </a:r>
            <a:r>
              <a:rPr lang="bg-BG" dirty="0"/>
              <a:t>, </a:t>
            </a:r>
            <a:r>
              <a:rPr lang="bg-BG" dirty="0" err="1"/>
              <a:t>Lamborghini</a:t>
            </a:r>
            <a:r>
              <a:rPr lang="bg-BG" dirty="0"/>
              <a:t>, </a:t>
            </a:r>
            <a:r>
              <a:rPr lang="bg-BG" dirty="0" err="1"/>
              <a:t>Coca</a:t>
            </a:r>
            <a:r>
              <a:rPr lang="bg-BG" dirty="0"/>
              <a:t> </a:t>
            </a:r>
            <a:r>
              <a:rPr lang="bg-BG" dirty="0" err="1"/>
              <a:t>Cola</a:t>
            </a:r>
            <a:r>
              <a:rPr lang="bg-BG" dirty="0"/>
              <a:t>, </a:t>
            </a:r>
            <a:r>
              <a:rPr lang="bg-BG" dirty="0" err="1"/>
              <a:t>Stussy</a:t>
            </a:r>
            <a:r>
              <a:rPr lang="bg-BG" dirty="0"/>
              <a:t>, Sony, </a:t>
            </a:r>
            <a:r>
              <a:rPr lang="bg-BG" dirty="0" err="1"/>
              <a:t>Nasdaq</a:t>
            </a:r>
            <a:r>
              <a:rPr lang="bg-BG" dirty="0"/>
              <a:t> и др. 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24580" name="Картина 4">
            <a:extLst>
              <a:ext uri="{FF2B5EF4-FFF2-40B4-BE49-F238E27FC236}">
                <a16:creationId xmlns:a16="http://schemas.microsoft.com/office/drawing/2014/main" id="{CE9540BB-C3BF-4DBA-B7D4-253F691B6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675" y="1249363"/>
            <a:ext cx="31591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Текстово поле 5">
            <a:extLst>
              <a:ext uri="{FF2B5EF4-FFF2-40B4-BE49-F238E27FC236}">
                <a16:creationId xmlns:a16="http://schemas.microsoft.com/office/drawing/2014/main" id="{D685AE4A-358C-4E1F-BF6E-319EEEB58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6077" y="5107381"/>
            <a:ext cx="28114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Марк Еко,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моден дизайнер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F2B914-A08E-492D-8921-76344729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4025"/>
            <a:ext cx="10820400" cy="7048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Графитите по света: </a:t>
            </a:r>
            <a:r>
              <a:rPr lang="bg-BG" dirty="0" err="1"/>
              <a:t>бразилия</a:t>
            </a:r>
            <a:endParaRPr lang="bg-BG" dirty="0"/>
          </a:p>
        </p:txBody>
      </p:sp>
      <p:pic>
        <p:nvPicPr>
          <p:cNvPr id="25603" name="Контейнер за съдържание 5">
            <a:extLst>
              <a:ext uri="{FF2B5EF4-FFF2-40B4-BE49-F238E27FC236}">
                <a16:creationId xmlns:a16="http://schemas.microsoft.com/office/drawing/2014/main" id="{41A9A8D8-4853-4635-B094-79850395AD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8538" y="1611313"/>
            <a:ext cx="4919662" cy="4024312"/>
          </a:xfrm>
        </p:spPr>
      </p:pic>
      <p:pic>
        <p:nvPicPr>
          <p:cNvPr id="25604" name="Контейнер за съдържание 7">
            <a:extLst>
              <a:ext uri="{FF2B5EF4-FFF2-40B4-BE49-F238E27FC236}">
                <a16:creationId xmlns:a16="http://schemas.microsoft.com/office/drawing/2014/main" id="{89B5CACB-7129-4EFD-B0A4-64E89D8153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0" y="1611313"/>
            <a:ext cx="5334000" cy="3635375"/>
          </a:xfrm>
        </p:spPr>
      </p:pic>
      <p:sp>
        <p:nvSpPr>
          <p:cNvPr id="25605" name="Текстово поле 8">
            <a:extLst>
              <a:ext uri="{FF2B5EF4-FFF2-40B4-BE49-F238E27FC236}">
                <a16:creationId xmlns:a16="http://schemas.microsoft.com/office/drawing/2014/main" id="{7B9BBA51-B053-4EB2-A164-3DBCE7D7F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0163" y="5754688"/>
            <a:ext cx="491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Музей на открито на </a:t>
            </a:r>
            <a:r>
              <a:rPr lang="en-US" altLang="bg-BG" sz="1800"/>
              <a:t>Urban Art </a:t>
            </a:r>
            <a:r>
              <a:rPr lang="bg-BG" altLang="bg-BG" sz="1800"/>
              <a:t>„градско изкуство) от Сао Пауло, Бразилия</a:t>
            </a:r>
          </a:p>
        </p:txBody>
      </p:sp>
      <p:sp>
        <p:nvSpPr>
          <p:cNvPr id="25606" name="Текстово поле 9">
            <a:extLst>
              <a:ext uri="{FF2B5EF4-FFF2-40B4-BE49-F238E27FC236}">
                <a16:creationId xmlns:a16="http://schemas.microsoft.com/office/drawing/2014/main" id="{BB1EDCC0-87EF-4E83-9DB7-EB84D7A41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538" y="5765800"/>
            <a:ext cx="49196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Пърформанс в стила </a:t>
            </a:r>
            <a:r>
              <a:rPr lang="it-IT" altLang="bg-BG" sz="1800"/>
              <a:t>Maracatu</a:t>
            </a:r>
            <a:r>
              <a:rPr lang="bg-BG" altLang="bg-BG" sz="1800"/>
              <a:t> от</a:t>
            </a:r>
            <a:r>
              <a:rPr lang="it-IT" altLang="bg-BG" sz="1800"/>
              <a:t> </a:t>
            </a:r>
            <a:r>
              <a:rPr lang="bg-BG" altLang="bg-BG" sz="1800"/>
              <a:t>Олинда, Бразилия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F2B914-A08E-492D-8921-76344729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4025"/>
            <a:ext cx="10820400" cy="70485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Графитите по света: </a:t>
            </a:r>
            <a:r>
              <a:rPr lang="bg-BG" dirty="0" err="1"/>
              <a:t>мексико</a:t>
            </a:r>
            <a:endParaRPr lang="bg-BG" dirty="0"/>
          </a:p>
        </p:txBody>
      </p:sp>
      <p:pic>
        <p:nvPicPr>
          <p:cNvPr id="26627" name="Контейнер за съдържание 6">
            <a:extLst>
              <a:ext uri="{FF2B5EF4-FFF2-40B4-BE49-F238E27FC236}">
                <a16:creationId xmlns:a16="http://schemas.microsoft.com/office/drawing/2014/main" id="{4FAC61C7-FDE0-41A2-9CD4-5D38DA53B21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975" y="1087172"/>
            <a:ext cx="6192489" cy="3484828"/>
          </a:xfrm>
        </p:spPr>
      </p:pic>
      <p:pic>
        <p:nvPicPr>
          <p:cNvPr id="26628" name="Контейнер за съдържание 13">
            <a:extLst>
              <a:ext uri="{FF2B5EF4-FFF2-40B4-BE49-F238E27FC236}">
                <a16:creationId xmlns:a16="http://schemas.microsoft.com/office/drawing/2014/main" id="{B9D2DFAA-0230-47CA-ADC7-BDFA10CFB5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24464" y="3429000"/>
            <a:ext cx="5540375" cy="311785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F2B914-A08E-492D-8921-76344729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2713"/>
            <a:ext cx="5886450" cy="949325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bg-BG" dirty="0" err="1"/>
              <a:t>испания</a:t>
            </a:r>
            <a:endParaRPr lang="bg-BG" dirty="0"/>
          </a:p>
        </p:txBody>
      </p:sp>
      <p:pic>
        <p:nvPicPr>
          <p:cNvPr id="27651" name="Картина 3">
            <a:extLst>
              <a:ext uri="{FF2B5EF4-FFF2-40B4-BE49-F238E27FC236}">
                <a16:creationId xmlns:a16="http://schemas.microsoft.com/office/drawing/2014/main" id="{943A35BD-93FB-438B-9C36-0A4C86229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95413"/>
            <a:ext cx="6346825" cy="476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Картина 10">
            <a:extLst>
              <a:ext uri="{FF2B5EF4-FFF2-40B4-BE49-F238E27FC236}">
                <a16:creationId xmlns:a16="http://schemas.microsoft.com/office/drawing/2014/main" id="{BE1F3B51-8A4B-4390-A655-81CA9F434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88" y="366713"/>
            <a:ext cx="4340225" cy="578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Текстово поле 11">
            <a:extLst>
              <a:ext uri="{FF2B5EF4-FFF2-40B4-BE49-F238E27FC236}">
                <a16:creationId xmlns:a16="http://schemas.microsoft.com/office/drawing/2014/main" id="{66C8F905-4017-40C8-BBAE-1E647E30D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76988"/>
            <a:ext cx="6346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 err="1"/>
              <a:t>Графито</a:t>
            </a:r>
            <a:r>
              <a:rPr lang="bg-BG" altLang="bg-BG" sz="1800" dirty="0"/>
              <a:t> от Севиля</a:t>
            </a:r>
          </a:p>
        </p:txBody>
      </p:sp>
      <p:sp>
        <p:nvSpPr>
          <p:cNvPr id="27654" name="Текстово поле 12">
            <a:extLst>
              <a:ext uri="{FF2B5EF4-FFF2-40B4-BE49-F238E27FC236}">
                <a16:creationId xmlns:a16="http://schemas.microsoft.com/office/drawing/2014/main" id="{675B05C0-EE4B-4E4C-8085-DF6593BAC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888" y="6376988"/>
            <a:ext cx="4449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Стена от Барселона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7F2B914-A08E-492D-8921-76344729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2713"/>
            <a:ext cx="5886450" cy="949325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bg-BG" dirty="0" err="1"/>
              <a:t>испания</a:t>
            </a:r>
            <a:endParaRPr lang="bg-BG" dirty="0"/>
          </a:p>
        </p:txBody>
      </p:sp>
      <p:sp>
        <p:nvSpPr>
          <p:cNvPr id="28675" name="Текстово поле 12">
            <a:extLst>
              <a:ext uri="{FF2B5EF4-FFF2-40B4-BE49-F238E27FC236}">
                <a16:creationId xmlns:a16="http://schemas.microsoft.com/office/drawing/2014/main" id="{F5A5E6EB-AC1F-40BD-B4C3-17EA35D94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8538" y="6072188"/>
            <a:ext cx="44497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Стена в Сарагоса</a:t>
            </a:r>
          </a:p>
        </p:txBody>
      </p:sp>
      <p:pic>
        <p:nvPicPr>
          <p:cNvPr id="28676" name="Картина 4">
            <a:extLst>
              <a:ext uri="{FF2B5EF4-FFF2-40B4-BE49-F238E27FC236}">
                <a16:creationId xmlns:a16="http://schemas.microsoft.com/office/drawing/2014/main" id="{D2945656-B983-4ABC-890E-DD1D51B64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38" y="1062038"/>
            <a:ext cx="4035425" cy="538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Картина 6">
            <a:extLst>
              <a:ext uri="{FF2B5EF4-FFF2-40B4-BE49-F238E27FC236}">
                <a16:creationId xmlns:a16="http://schemas.microsoft.com/office/drawing/2014/main" id="{4E4909DF-8042-48C5-892B-DB17659B8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1062038"/>
            <a:ext cx="5992813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Текстово поле 11">
            <a:extLst>
              <a:ext uri="{FF2B5EF4-FFF2-40B4-BE49-F238E27FC236}">
                <a16:creationId xmlns:a16="http://schemas.microsoft.com/office/drawing/2014/main" id="{FB9417EB-894C-499A-9AB9-A9EFA5C94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3" y="1062038"/>
            <a:ext cx="2301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Вляво: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Графито – шаблон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Барселона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3D1DF02-01AB-4E9F-9746-AAA200D50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300" y="363538"/>
            <a:ext cx="7645400" cy="8445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Графити от близкия изток</a:t>
            </a:r>
          </a:p>
        </p:txBody>
      </p:sp>
      <p:pic>
        <p:nvPicPr>
          <p:cNvPr id="29699" name="Контейнер за съдържание 5">
            <a:extLst>
              <a:ext uri="{FF2B5EF4-FFF2-40B4-BE49-F238E27FC236}">
                <a16:creationId xmlns:a16="http://schemas.microsoft.com/office/drawing/2014/main" id="{9765B07A-B21C-46EE-99A0-72F567AD3B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5608" y="1266229"/>
            <a:ext cx="5663742" cy="3772496"/>
          </a:xfrm>
        </p:spPr>
      </p:pic>
      <p:pic>
        <p:nvPicPr>
          <p:cNvPr id="29700" name="Картина 7">
            <a:extLst>
              <a:ext uri="{FF2B5EF4-FFF2-40B4-BE49-F238E27FC236}">
                <a16:creationId xmlns:a16="http://schemas.microsoft.com/office/drawing/2014/main" id="{E9E00B1E-D2F1-4287-AB71-DA3FCB747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244" y="1235856"/>
            <a:ext cx="3874318" cy="5159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Текстово поле 8">
            <a:extLst>
              <a:ext uri="{FF2B5EF4-FFF2-40B4-BE49-F238E27FC236}">
                <a16:creationId xmlns:a16="http://schemas.microsoft.com/office/drawing/2014/main" id="{56247CEC-C39C-439C-BF4C-30C8D6C6D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5472508"/>
            <a:ext cx="54943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Горе: Графити от Техеран, Иран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g-BG" altLang="bg-BG" sz="1800" dirty="0"/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Вдясно: Графит от Тел Авив, Израел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0F9BC17-2E83-49C5-89E7-FAF295D12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323850"/>
            <a:ext cx="8610600" cy="9096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Далечният изток: </a:t>
            </a:r>
            <a:r>
              <a:rPr lang="bg-BG" dirty="0" err="1"/>
              <a:t>малайзия</a:t>
            </a:r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D921EE4-1614-4E45-AA32-DC49432E4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7463" y="1233488"/>
            <a:ext cx="2667000" cy="5434012"/>
          </a:xfrm>
        </p:spPr>
        <p:txBody>
          <a:bodyPr rtlCol="0">
            <a:normAutofit fontScale="85000" lnSpcReduction="20000"/>
          </a:bodyPr>
          <a:lstStyle/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>
                <a:hlinkClick r:id="rId2" tooltip="Югоизточна Азия"/>
              </a:rPr>
              <a:t>В Югоизточна Азия</a:t>
            </a:r>
            <a:r>
              <a:rPr lang="bg-BG" dirty="0"/>
              <a:t> графити идват предимно от съвременната западна култура. 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/>
              <a:t> 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/>
              <a:t>В Малайзия графитите отдавна се срещат в столицата 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>
                <a:hlinkClick r:id="rId3" tooltip="Куала Лумпур"/>
              </a:rPr>
              <a:t>Куала Лумпур</a:t>
            </a:r>
            <a:r>
              <a:rPr lang="bg-BG" dirty="0"/>
              <a:t>. </a:t>
            </a:r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bg-BG" dirty="0"/>
              <a:t>От 2010 г. в </a:t>
            </a:r>
            <a:r>
              <a:rPr lang="bg-BG" dirty="0" err="1"/>
              <a:t>Малазия</a:t>
            </a:r>
            <a:r>
              <a:rPr lang="bg-BG" dirty="0"/>
              <a:t> се провежда фестивал, който насърчава всички поколения и хора от всички сфери на живота да се насладят и да насърчат малайзийската улична култура.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  <p:pic>
        <p:nvPicPr>
          <p:cNvPr id="30724" name="Картина 4">
            <a:extLst>
              <a:ext uri="{FF2B5EF4-FFF2-40B4-BE49-F238E27FC236}">
                <a16:creationId xmlns:a16="http://schemas.microsoft.com/office/drawing/2014/main" id="{D8878631-2099-4EAB-865A-ACB020CDE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290638"/>
            <a:ext cx="7510462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Текстово поле 5">
            <a:extLst>
              <a:ext uri="{FF2B5EF4-FFF2-40B4-BE49-F238E27FC236}">
                <a16:creationId xmlns:a16="http://schemas.microsoft.com/office/drawing/2014/main" id="{DA406C1E-CCB2-4001-A7D5-CCF012BDA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3" y="6042025"/>
            <a:ext cx="7510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Графити от Куала Лумпур, Малайзия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6C3A825-EA3C-47C8-8E89-0E39ABAA8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388" y="396875"/>
            <a:ext cx="8610600" cy="8842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Графити от </a:t>
            </a:r>
            <a:r>
              <a:rPr lang="bg-BG" dirty="0" err="1"/>
              <a:t>българия</a:t>
            </a:r>
            <a:r>
              <a:rPr lang="bg-BG" dirty="0"/>
              <a:t>: </a:t>
            </a:r>
            <a:r>
              <a:rPr lang="bg-BG" dirty="0" err="1"/>
              <a:t>софия</a:t>
            </a:r>
            <a:endParaRPr lang="bg-BG" dirty="0"/>
          </a:p>
        </p:txBody>
      </p:sp>
      <p:pic>
        <p:nvPicPr>
          <p:cNvPr id="31747" name="Картина 6">
            <a:extLst>
              <a:ext uri="{FF2B5EF4-FFF2-40B4-BE49-F238E27FC236}">
                <a16:creationId xmlns:a16="http://schemas.microsoft.com/office/drawing/2014/main" id="{0CB75D26-3217-4A99-A079-6986D911C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1276350"/>
            <a:ext cx="69119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Картина 9">
            <a:extLst>
              <a:ext uri="{FF2B5EF4-FFF2-40B4-BE49-F238E27FC236}">
                <a16:creationId xmlns:a16="http://schemas.microsoft.com/office/drawing/2014/main" id="{6B162B09-605F-45FE-AFA1-985B0488F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525" y="1444625"/>
            <a:ext cx="19812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Текстово поле 10">
            <a:extLst>
              <a:ext uri="{FF2B5EF4-FFF2-40B4-BE49-F238E27FC236}">
                <a16:creationId xmlns:a16="http://schemas.microsoft.com/office/drawing/2014/main" id="{30909D00-0C5B-4BFD-828A-A29ABF261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75" y="2919413"/>
            <a:ext cx="3151188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Цветан </a:t>
            </a:r>
            <a:r>
              <a:rPr lang="bg-BG" altLang="bg-BG" sz="1400" dirty="0" err="1"/>
              <a:t>Бизев</a:t>
            </a:r>
            <a:r>
              <a:rPr lang="bg-BG" altLang="bg-BG" sz="1400" dirty="0"/>
              <a:t> от София организира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bg-BG" sz="1400" dirty="0">
                <a:solidFill>
                  <a:schemeClr val="accent1"/>
                </a:solidFill>
              </a:rPr>
              <a:t>Sofia graffiti tour</a:t>
            </a:r>
            <a:r>
              <a:rPr lang="en-US" altLang="bg-BG" sz="1400" dirty="0"/>
              <a:t>, </a:t>
            </a:r>
            <a:r>
              <a:rPr lang="bg-BG" altLang="bg-BG" sz="1400" dirty="0"/>
              <a:t> 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разходка из центъра на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столицата с разглеждане на графити и разказ за историята на графитите в България.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„Искаме да покажем на гостите и жителите на столицата високото ниво на графитите и </a:t>
            </a:r>
            <a:r>
              <a:rPr lang="bg-BG" altLang="bg-BG" sz="1400" dirty="0" err="1"/>
              <a:t>стрийт-арта</a:t>
            </a:r>
            <a:r>
              <a:rPr lang="bg-BG" altLang="bg-BG" sz="1400" dirty="0"/>
              <a:t>.“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 err="1"/>
              <a:t>Цв</a:t>
            </a:r>
            <a:r>
              <a:rPr lang="bg-BG" altLang="bg-BG" sz="1400" dirty="0"/>
              <a:t>. </a:t>
            </a:r>
            <a:r>
              <a:rPr lang="bg-BG" altLang="bg-BG" sz="1400" dirty="0" err="1"/>
              <a:t>Бизев</a:t>
            </a:r>
            <a:endParaRPr lang="bg-BG" altLang="bg-BG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g-BG" altLang="bg-BG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g-BG" altLang="bg-BG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Вляво: изображение на София: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400" dirty="0"/>
              <a:t>копие от паметника в центъра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Картина 4">
            <a:extLst>
              <a:ext uri="{FF2B5EF4-FFF2-40B4-BE49-F238E27FC236}">
                <a16:creationId xmlns:a16="http://schemas.microsoft.com/office/drawing/2014/main" id="{BB03F9BB-FCA5-4B84-9045-04A76E7D7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400050"/>
            <a:ext cx="5418137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Картина 6">
            <a:extLst>
              <a:ext uri="{FF2B5EF4-FFF2-40B4-BE49-F238E27FC236}">
                <a16:creationId xmlns:a16="http://schemas.microsoft.com/office/drawing/2014/main" id="{ADD17CE8-D4E3-4ACA-9C6D-5EA929A07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113" y="1687513"/>
            <a:ext cx="6359525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Текстово поле 7">
            <a:extLst>
              <a:ext uri="{FF2B5EF4-FFF2-40B4-BE49-F238E27FC236}">
                <a16:creationId xmlns:a16="http://schemas.microsoft.com/office/drawing/2014/main" id="{AC2F6DFE-EB39-40DD-8061-A413F83BA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025" y="342900"/>
            <a:ext cx="39068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Още графити от София: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Вляво: графит от НДК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Долу: графит от стена на блок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D031DFA-AD57-47D8-8074-1D934F13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863" y="339725"/>
            <a:ext cx="8610600" cy="5254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Стрийт арт фест в </a:t>
            </a:r>
            <a:r>
              <a:rPr lang="bg-BG" dirty="0" err="1"/>
              <a:t>пловдив</a:t>
            </a:r>
            <a:endParaRPr lang="bg-BG" dirty="0"/>
          </a:p>
        </p:txBody>
      </p:sp>
      <p:pic>
        <p:nvPicPr>
          <p:cNvPr id="33795" name="Картина 5">
            <a:extLst>
              <a:ext uri="{FF2B5EF4-FFF2-40B4-BE49-F238E27FC236}">
                <a16:creationId xmlns:a16="http://schemas.microsoft.com/office/drawing/2014/main" id="{ADD050B3-70FB-43D5-973C-A368F1D0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238" y="1728788"/>
            <a:ext cx="6813550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3C6C639-9D27-433C-83A6-A1219617FF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53766"/>
            <a:ext cx="4262438" cy="5016860"/>
          </a:xfrm>
        </p:spPr>
        <p:txBody>
          <a:bodyPr rtlCol="0">
            <a:normAutofit lnSpcReduction="10000"/>
          </a:bodyPr>
          <a:lstStyle/>
          <a:p>
            <a:pPr marL="0" indent="0" eaLnBrk="1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bg-BG" dirty="0"/>
          </a:p>
          <a:p>
            <a:pPr eaLnBrk="1" hangingPunct="1">
              <a:spcAft>
                <a:spcPts val="0"/>
              </a:spcAft>
              <a:defRPr/>
            </a:pPr>
            <a:r>
              <a:rPr lang="bg-BG" dirty="0"/>
              <a:t>В Пловдив се провежда тридневен Стрийт арт фест (2013). 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bg-BG" dirty="0"/>
              <a:t>Фестивалът се организира от Сдружение „Младежки глас“ в Пловдив в сътрудничество с графити-артисти от „</a:t>
            </a:r>
            <a:r>
              <a:rPr lang="bg-BG" dirty="0" err="1"/>
              <a:t>стрийт</a:t>
            </a:r>
            <a:r>
              <a:rPr lang="bg-BG" dirty="0"/>
              <a:t> арт сцената“ на България.</a:t>
            </a:r>
          </a:p>
          <a:p>
            <a:pPr eaLnBrk="1" hangingPunct="1">
              <a:spcAft>
                <a:spcPts val="0"/>
              </a:spcAft>
              <a:defRPr/>
            </a:pPr>
            <a:r>
              <a:rPr lang="bg-BG" dirty="0"/>
              <a:t>Сред участниците отличаваме имена като </a:t>
            </a:r>
            <a:r>
              <a:rPr lang="bg-BG" dirty="0" err="1"/>
              <a:t>Ernasto</a:t>
            </a:r>
            <a:r>
              <a:rPr lang="bg-BG" dirty="0"/>
              <a:t> </a:t>
            </a:r>
            <a:r>
              <a:rPr lang="bg-BG" dirty="0" err="1"/>
              <a:t>Nasimo</a:t>
            </a:r>
            <a:r>
              <a:rPr lang="bg-BG" dirty="0"/>
              <a:t>, </a:t>
            </a:r>
            <a:r>
              <a:rPr lang="bg-BG" dirty="0" err="1"/>
              <a:t>Esteo</a:t>
            </a:r>
            <a:r>
              <a:rPr lang="bg-BG" dirty="0"/>
              <a:t>, 140 </a:t>
            </a:r>
            <a:r>
              <a:rPr lang="bg-BG" dirty="0" err="1"/>
              <a:t>Ideas</a:t>
            </a:r>
            <a:r>
              <a:rPr lang="bg-BG" dirty="0"/>
              <a:t>, </a:t>
            </a:r>
            <a:r>
              <a:rPr lang="bg-BG" dirty="0" err="1"/>
              <a:t>Phameux</a:t>
            </a:r>
            <a:r>
              <a:rPr lang="bg-BG" dirty="0"/>
              <a:t>, </a:t>
            </a:r>
            <a:r>
              <a:rPr lang="bg-BG" dirty="0" err="1"/>
              <a:t>Ozone</a:t>
            </a:r>
            <a:r>
              <a:rPr lang="bg-BG" dirty="0"/>
              <a:t>, </a:t>
            </a:r>
            <a:r>
              <a:rPr lang="bg-BG" dirty="0" err="1"/>
              <a:t>Broke</a:t>
            </a:r>
            <a:r>
              <a:rPr lang="bg-BG" dirty="0"/>
              <a:t>, </a:t>
            </a:r>
            <a:r>
              <a:rPr lang="bg-BG" dirty="0" err="1"/>
              <a:t>Dark</a:t>
            </a:r>
            <a:r>
              <a:rPr lang="bg-BG" dirty="0"/>
              <a:t>, </a:t>
            </a:r>
            <a:r>
              <a:rPr lang="bg-BG" dirty="0" err="1"/>
              <a:t>Stern</a:t>
            </a:r>
            <a:r>
              <a:rPr lang="bg-BG" dirty="0"/>
              <a:t>, </a:t>
            </a:r>
            <a:r>
              <a:rPr lang="bg-BG" dirty="0" err="1"/>
              <a:t>Merks</a:t>
            </a:r>
            <a:r>
              <a:rPr lang="bg-BG" dirty="0"/>
              <a:t>, </a:t>
            </a:r>
            <a:r>
              <a:rPr lang="bg-BG" dirty="0" err="1"/>
              <a:t>Konte</a:t>
            </a:r>
            <a:r>
              <a:rPr lang="bg-BG" dirty="0"/>
              <a:t>, </a:t>
            </a:r>
            <a:r>
              <a:rPr lang="bg-BG" dirty="0" err="1"/>
              <a:t>Cyborg</a:t>
            </a:r>
            <a:r>
              <a:rPr lang="bg-BG" dirty="0"/>
              <a:t> и други.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0"/>
    </mc:Choice>
    <mc:Fallback xmlns="">
      <p:transition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Текстово поле 5">
            <a:extLst>
              <a:ext uri="{FF2B5EF4-FFF2-40B4-BE49-F238E27FC236}">
                <a16:creationId xmlns:a16="http://schemas.microsoft.com/office/drawing/2014/main" id="{7B77EF1A-429D-47F5-9CC3-B145653FC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30325" y="4057650"/>
            <a:ext cx="873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Българският лъв от Подлеза на Азия в Пловдив</a:t>
            </a:r>
          </a:p>
        </p:txBody>
      </p:sp>
      <p:pic>
        <p:nvPicPr>
          <p:cNvPr id="34819" name="Картина 9">
            <a:extLst>
              <a:ext uri="{FF2B5EF4-FFF2-40B4-BE49-F238E27FC236}">
                <a16:creationId xmlns:a16="http://schemas.microsoft.com/office/drawing/2014/main" id="{9633A937-BAC9-4C58-938F-2A942BBA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33375"/>
            <a:ext cx="8113713" cy="456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Картина 4">
            <a:extLst>
              <a:ext uri="{FF2B5EF4-FFF2-40B4-BE49-F238E27FC236}">
                <a16:creationId xmlns:a16="http://schemas.microsoft.com/office/drawing/2014/main" id="{1C9D7583-5F6D-4801-8C87-64095F10C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2616200"/>
            <a:ext cx="6686550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Текстово поле 10">
            <a:extLst>
              <a:ext uri="{FF2B5EF4-FFF2-40B4-BE49-F238E27FC236}">
                <a16:creationId xmlns:a16="http://schemas.microsoft.com/office/drawing/2014/main" id="{60654DE7-7FD9-4CDC-9944-C2D43186E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725" y="5616575"/>
            <a:ext cx="4686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Горе: Графит от пловдивски подлез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Вдясно: Български лъв от подлеза „Азия“ в Пловдив</a:t>
            </a:r>
          </a:p>
        </p:txBody>
      </p:sp>
      <p:sp>
        <p:nvSpPr>
          <p:cNvPr id="34822" name="Текстово поле 11">
            <a:extLst>
              <a:ext uri="{FF2B5EF4-FFF2-40B4-BE49-F238E27FC236}">
                <a16:creationId xmlns:a16="http://schemas.microsoft.com/office/drawing/2014/main" id="{C4647746-8EC0-49B5-BF08-F2EF68554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0" y="219075"/>
            <a:ext cx="343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ОЩЕ ГРАФИТИ ОТ ПЛОВДИВ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000"/>
    </mc:Choice>
    <mc:Fallback xmlns="">
      <p:transition advClick="0" advTm="7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7CBF6D6-3E31-4102-9F0A-13AC764B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82575"/>
            <a:ext cx="8610600" cy="11223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200" dirty="0"/>
              <a:t>ОЩЕ ГРАФИТИ ОТ БЪЛГАРИЯ</a:t>
            </a:r>
          </a:p>
        </p:txBody>
      </p:sp>
      <p:pic>
        <p:nvPicPr>
          <p:cNvPr id="35843" name="Картина 5">
            <a:extLst>
              <a:ext uri="{FF2B5EF4-FFF2-40B4-BE49-F238E27FC236}">
                <a16:creationId xmlns:a16="http://schemas.microsoft.com/office/drawing/2014/main" id="{8B790027-D250-4959-A8C9-6CA8FA700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150" y="2652713"/>
            <a:ext cx="6151563" cy="420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Картина 7">
            <a:extLst>
              <a:ext uri="{FF2B5EF4-FFF2-40B4-BE49-F238E27FC236}">
                <a16:creationId xmlns:a16="http://schemas.microsoft.com/office/drawing/2014/main" id="{11703309-7AD6-4875-8E4B-CE9BE7AA5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203325"/>
            <a:ext cx="6389687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Текстово поле 8">
            <a:extLst>
              <a:ext uri="{FF2B5EF4-FFF2-40B4-BE49-F238E27FC236}">
                <a16:creationId xmlns:a16="http://schemas.microsoft.com/office/drawing/2014/main" id="{495B3A3C-9DA9-4185-92FC-3218CCD00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54675"/>
            <a:ext cx="5691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        Графити от Димитър Казаков, Божурище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1D4B460-749F-4A8D-B3A8-845013DD7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8" y="258763"/>
            <a:ext cx="8610600" cy="95726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/>
              <a:t>Графити от русия</a:t>
            </a:r>
          </a:p>
        </p:txBody>
      </p:sp>
      <p:pic>
        <p:nvPicPr>
          <p:cNvPr id="36867" name="Картина 6">
            <a:extLst>
              <a:ext uri="{FF2B5EF4-FFF2-40B4-BE49-F238E27FC236}">
                <a16:creationId xmlns:a16="http://schemas.microsoft.com/office/drawing/2014/main" id="{A9DF388A-039F-4AA3-8114-5932BFF65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" y="1216025"/>
            <a:ext cx="6388100" cy="425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Текстово поле 7">
            <a:extLst>
              <a:ext uri="{FF2B5EF4-FFF2-40B4-BE49-F238E27FC236}">
                <a16:creationId xmlns:a16="http://schemas.microsoft.com/office/drawing/2014/main" id="{B000FC5C-FBEC-464C-B9C9-63D254DF0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963" y="1143000"/>
            <a:ext cx="50117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Вдясно: Графит „(Р)еволюция“ от Москва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bg-BG" altLang="bg-BG" sz="180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/>
              <a:t>Долу: Графит от Луганск</a:t>
            </a:r>
          </a:p>
        </p:txBody>
      </p:sp>
      <p:pic>
        <p:nvPicPr>
          <p:cNvPr id="36869" name="Картина 4">
            <a:extLst>
              <a:ext uri="{FF2B5EF4-FFF2-40B4-BE49-F238E27FC236}">
                <a16:creationId xmlns:a16="http://schemas.microsoft.com/office/drawing/2014/main" id="{787679B2-4B84-4AC5-B5A1-DD39B18B2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2284413"/>
            <a:ext cx="5678487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FAD58A3-F4BA-437D-B750-D2A76309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3" y="252413"/>
            <a:ext cx="10820400" cy="1306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/>
              <a:t>Графити в съчетание с инсталации</a:t>
            </a:r>
          </a:p>
        </p:txBody>
      </p:sp>
      <p:pic>
        <p:nvPicPr>
          <p:cNvPr id="37891" name="Картина 4">
            <a:extLst>
              <a:ext uri="{FF2B5EF4-FFF2-40B4-BE49-F238E27FC236}">
                <a16:creationId xmlns:a16="http://schemas.microsoft.com/office/drawing/2014/main" id="{D3D864EE-F7DE-4EA1-A1F5-E37719138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558925"/>
            <a:ext cx="735965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Текстово поле 5">
            <a:extLst>
              <a:ext uri="{FF2B5EF4-FFF2-40B4-BE49-F238E27FC236}">
                <a16:creationId xmlns:a16="http://schemas.microsoft.com/office/drawing/2014/main" id="{75511320-94B8-44DA-8F23-0CF78736A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8075" y="1558925"/>
            <a:ext cx="279148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Някои графити са съчетани с други форми на изкуство в открити пространства.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Това е „Паяжина“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(инсталация върху скала, под паяжината се виждат графити)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Автор: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bg-BG" sz="1800" dirty="0" err="1"/>
              <a:t>Stephen_Duneier</a:t>
            </a:r>
            <a:endParaRPr lang="bg-BG" altLang="bg-BG" sz="18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g-BG" altLang="bg-BG" sz="1800" dirty="0"/>
              <a:t>(Стивън </a:t>
            </a:r>
            <a:r>
              <a:rPr lang="bg-BG" altLang="bg-BG" sz="1800" dirty="0" err="1"/>
              <a:t>Дюниър</a:t>
            </a:r>
            <a:r>
              <a:rPr lang="bg-BG" altLang="bg-BG" sz="1800" dirty="0"/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000"/>
    </mc:Choice>
    <mc:Fallback xmlns="">
      <p:transition advClick="0" advTm="8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heme/theme1.xml><?xml version="1.0" encoding="utf-8"?>
<a:theme xmlns:a="http://schemas.openxmlformats.org/drawingml/2006/main" name="Следа от самолет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TM04033937[[fn=Следа от самолет]]</Template>
  <TotalTime>2958</TotalTime>
  <Words>2433</Words>
  <Application>Microsoft Office PowerPoint</Application>
  <PresentationFormat>Широк екран</PresentationFormat>
  <Paragraphs>152</Paragraphs>
  <Slides>31</Slides>
  <Notes>2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31</vt:i4>
      </vt:variant>
    </vt:vector>
  </HeadingPairs>
  <TitlesOfParts>
    <vt:vector size="35" baseType="lpstr">
      <vt:lpstr>Arial</vt:lpstr>
      <vt:lpstr>Calibri</vt:lpstr>
      <vt:lpstr>Century Gothic</vt:lpstr>
      <vt:lpstr>Следа от самолет</vt:lpstr>
      <vt:lpstr>ГРАФИТИ АРТ</vt:lpstr>
      <vt:lpstr>ГРАФИТИ АРТ</vt:lpstr>
      <vt:lpstr>Презентация на PowerPoint</vt:lpstr>
      <vt:lpstr>Презентация на PowerPoint</vt:lpstr>
      <vt:lpstr>Древност</vt:lpstr>
      <vt:lpstr>Презентация на PowerPoint</vt:lpstr>
      <vt:lpstr>„Аз бях тук!“</vt:lpstr>
      <vt:lpstr>Графит от втората световна война</vt:lpstr>
      <vt:lpstr>Европа – протести от 60-те</vt:lpstr>
      <vt:lpstr>Графит от париж 1968</vt:lpstr>
      <vt:lpstr>Рок графити</vt:lpstr>
      <vt:lpstr>Хип-хоп културата и графитите</vt:lpstr>
      <vt:lpstr>Презентация на PowerPoint</vt:lpstr>
      <vt:lpstr>Реклама и поп-култура</vt:lpstr>
      <vt:lpstr>Геймър културата</vt:lpstr>
      <vt:lpstr>Видео игри с графити</vt:lpstr>
      <vt:lpstr>Графити с шаблони (stencil)</vt:lpstr>
      <vt:lpstr>Застъпниците на графитите</vt:lpstr>
      <vt:lpstr>Графитите по света: бразилия</vt:lpstr>
      <vt:lpstr>Графитите по света: мексико</vt:lpstr>
      <vt:lpstr>испания</vt:lpstr>
      <vt:lpstr>испания</vt:lpstr>
      <vt:lpstr>Графити от близкия изток</vt:lpstr>
      <vt:lpstr>Далечният изток: малайзия</vt:lpstr>
      <vt:lpstr>Графити от българия: софия</vt:lpstr>
      <vt:lpstr>Презентация на PowerPoint</vt:lpstr>
      <vt:lpstr>Стрийт арт фест в пловдив</vt:lpstr>
      <vt:lpstr>Презентация на PowerPoint</vt:lpstr>
      <vt:lpstr>ОЩЕ ГРАФИТИ ОТ БЪЛГАРИЯ</vt:lpstr>
      <vt:lpstr>Графити от русия</vt:lpstr>
      <vt:lpstr>Графити в съчетание с инсталации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Vanio Vito</cp:lastModifiedBy>
  <cp:revision>79</cp:revision>
  <dcterms:created xsi:type="dcterms:W3CDTF">2018-03-09T10:09:22Z</dcterms:created>
  <dcterms:modified xsi:type="dcterms:W3CDTF">2026-08-22T06:58:04Z</dcterms:modified>
</cp:coreProperties>
</file>